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77" r:id="rId6"/>
    <p:sldId id="285" r:id="rId7"/>
    <p:sldId id="278" r:id="rId8"/>
    <p:sldId id="282" r:id="rId9"/>
    <p:sldId id="286" r:id="rId10"/>
    <p:sldId id="287" r:id="rId11"/>
    <p:sldId id="261" r:id="rId12"/>
    <p:sldId id="263" r:id="rId13"/>
    <p:sldId id="264" r:id="rId14"/>
    <p:sldId id="265" r:id="rId15"/>
    <p:sldId id="266" r:id="rId16"/>
    <p:sldId id="267" r:id="rId17"/>
    <p:sldId id="280" r:id="rId18"/>
    <p:sldId id="276" r:id="rId19"/>
    <p:sldId id="272" r:id="rId20"/>
    <p:sldId id="270" r:id="rId21"/>
    <p:sldId id="271" r:id="rId22"/>
    <p:sldId id="273" r:id="rId23"/>
    <p:sldId id="274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8FB0E9"/>
    <a:srgbClr val="CEE0FC"/>
    <a:srgbClr val="D2E2FD"/>
    <a:srgbClr val="C8D8DF"/>
    <a:srgbClr val="C1C1C1"/>
    <a:srgbClr val="6B99E6"/>
    <a:srgbClr val="98B6EA"/>
    <a:srgbClr val="7EA5E7"/>
    <a:srgbClr val="92B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9"/>
    <p:restoredTop sz="93029" autoAdjust="0"/>
  </p:normalViewPr>
  <p:slideViewPr>
    <p:cSldViewPr snapToGrid="0">
      <p:cViewPr>
        <p:scale>
          <a:sx n="75" d="100"/>
          <a:sy n="75" d="100"/>
        </p:scale>
        <p:origin x="1805" y="547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f186a9976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2ef186a9976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79da8013b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79da8013b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406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ef5a826021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ef5a826021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f186a9976_6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2ef186a9976_6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ef5a826021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ef5a826021_2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ef5a826021_9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ef5a826021_9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f5a826021_9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ef5a826021_9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ef5a826021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ef5a826021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ef186aa799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ef186aa799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2308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ef5a826021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2ef5a826021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299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f5a826021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ef5a826021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f186a9976_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2ef186a9976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f5a826021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ef5a826021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ef5a826021_9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ef5a826021_9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ef5a826021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ef5a826021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ef186a9976_6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2ef186a9976_6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f5a826021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f5a826021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f186a9976_6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2ef186a9976_6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f186a9976_6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ef186a9976_6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910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ef5a826021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ef5a826021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928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f186a9976_6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2ef186a9976_6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9871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088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088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iim/api/selectAPIAcountView.do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A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4846938" y="0"/>
            <a:ext cx="4297062" cy="5143500"/>
          </a:xfrm>
          <a:custGeom>
            <a:avLst/>
            <a:gdLst/>
            <a:ahLst/>
            <a:cxnLst/>
            <a:rect l="l" t="t" r="r" b="b"/>
            <a:pathLst>
              <a:path w="5729416" h="6858000" extrusionOk="0">
                <a:moveTo>
                  <a:pt x="470809" y="4581393"/>
                </a:moveTo>
                <a:lnTo>
                  <a:pt x="1306485" y="4581393"/>
                </a:lnTo>
                <a:lnTo>
                  <a:pt x="1306485" y="4581394"/>
                </a:lnTo>
                <a:cubicBezTo>
                  <a:pt x="1306485" y="4812160"/>
                  <a:pt x="1119413" y="4999232"/>
                  <a:pt x="888647" y="4999232"/>
                </a:cubicBezTo>
                <a:cubicBezTo>
                  <a:pt x="657881" y="4999232"/>
                  <a:pt x="470809" y="4812160"/>
                  <a:pt x="470809" y="4581394"/>
                </a:cubicBezTo>
                <a:close/>
                <a:moveTo>
                  <a:pt x="4099257" y="3768562"/>
                </a:moveTo>
                <a:lnTo>
                  <a:pt x="4426569" y="4615060"/>
                </a:lnTo>
                <a:lnTo>
                  <a:pt x="3771944" y="4615060"/>
                </a:lnTo>
                <a:close/>
                <a:moveTo>
                  <a:pt x="2496440" y="2605571"/>
                </a:moveTo>
                <a:lnTo>
                  <a:pt x="2748110" y="2857240"/>
                </a:lnTo>
                <a:cubicBezTo>
                  <a:pt x="2887103" y="2996233"/>
                  <a:pt x="2887103" y="3221585"/>
                  <a:pt x="2748110" y="3360579"/>
                </a:cubicBezTo>
                <a:lnTo>
                  <a:pt x="2722637" y="3381385"/>
                </a:lnTo>
                <a:lnTo>
                  <a:pt x="2755946" y="3381385"/>
                </a:lnTo>
                <a:lnTo>
                  <a:pt x="2755946" y="3511246"/>
                </a:lnTo>
                <a:lnTo>
                  <a:pt x="2795997" y="3511246"/>
                </a:lnTo>
                <a:lnTo>
                  <a:pt x="2627235" y="3713251"/>
                </a:lnTo>
                <a:lnTo>
                  <a:pt x="2597442" y="3713251"/>
                </a:lnTo>
                <a:lnTo>
                  <a:pt x="2597442" y="3748912"/>
                </a:lnTo>
                <a:lnTo>
                  <a:pt x="2395438" y="3990707"/>
                </a:lnTo>
                <a:lnTo>
                  <a:pt x="2395438" y="3713251"/>
                </a:lnTo>
                <a:lnTo>
                  <a:pt x="971733" y="3713251"/>
                </a:lnTo>
                <a:lnTo>
                  <a:pt x="1306485" y="4578987"/>
                </a:lnTo>
                <a:lnTo>
                  <a:pt x="1220937" y="4578987"/>
                </a:lnTo>
                <a:lnTo>
                  <a:pt x="893624" y="3732489"/>
                </a:lnTo>
                <a:lnTo>
                  <a:pt x="566312" y="4578987"/>
                </a:lnTo>
                <a:lnTo>
                  <a:pt x="480764" y="4578987"/>
                </a:lnTo>
                <a:lnTo>
                  <a:pt x="893624" y="3511245"/>
                </a:lnTo>
                <a:lnTo>
                  <a:pt x="893624" y="3511246"/>
                </a:lnTo>
                <a:lnTo>
                  <a:pt x="2236935" y="3511246"/>
                </a:lnTo>
                <a:lnTo>
                  <a:pt x="2236935" y="3381385"/>
                </a:lnTo>
                <a:lnTo>
                  <a:pt x="2270243" y="3381385"/>
                </a:lnTo>
                <a:lnTo>
                  <a:pt x="2244772" y="3360579"/>
                </a:lnTo>
                <a:cubicBezTo>
                  <a:pt x="2105778" y="3221585"/>
                  <a:pt x="2105778" y="2996233"/>
                  <a:pt x="2244772" y="2857240"/>
                </a:cubicBezTo>
                <a:close/>
                <a:moveTo>
                  <a:pt x="5729416" y="0"/>
                </a:moveTo>
                <a:lnTo>
                  <a:pt x="5729416" y="6858000"/>
                </a:lnTo>
                <a:lnTo>
                  <a:pt x="0" y="6858000"/>
                </a:lnTo>
                <a:lnTo>
                  <a:pt x="2395438" y="3990707"/>
                </a:lnTo>
                <a:lnTo>
                  <a:pt x="2395438" y="5920879"/>
                </a:lnTo>
                <a:lnTo>
                  <a:pt x="2183815" y="5920879"/>
                </a:lnTo>
                <a:lnTo>
                  <a:pt x="2183815" y="6122884"/>
                </a:lnTo>
                <a:lnTo>
                  <a:pt x="2039526" y="6122884"/>
                </a:lnTo>
                <a:lnTo>
                  <a:pt x="2039526" y="6324888"/>
                </a:lnTo>
                <a:lnTo>
                  <a:pt x="2953360" y="6324888"/>
                </a:lnTo>
                <a:lnTo>
                  <a:pt x="2953360" y="6122884"/>
                </a:lnTo>
                <a:lnTo>
                  <a:pt x="2809070" y="6122884"/>
                </a:lnTo>
                <a:lnTo>
                  <a:pt x="2809070" y="5920879"/>
                </a:lnTo>
                <a:lnTo>
                  <a:pt x="2597442" y="5920879"/>
                </a:lnTo>
                <a:lnTo>
                  <a:pt x="2597442" y="3748912"/>
                </a:lnTo>
                <a:lnTo>
                  <a:pt x="2627235" y="3713251"/>
                </a:lnTo>
                <a:lnTo>
                  <a:pt x="4035096" y="3713251"/>
                </a:lnTo>
                <a:lnTo>
                  <a:pt x="3686396" y="4615060"/>
                </a:lnTo>
                <a:lnTo>
                  <a:pt x="3676442" y="4615060"/>
                </a:lnTo>
                <a:lnTo>
                  <a:pt x="3676442" y="4615061"/>
                </a:lnTo>
                <a:cubicBezTo>
                  <a:pt x="3676442" y="4845827"/>
                  <a:pt x="3863514" y="5032899"/>
                  <a:pt x="4094279" y="5032899"/>
                </a:cubicBezTo>
                <a:cubicBezTo>
                  <a:pt x="4325045" y="5032899"/>
                  <a:pt x="4512117" y="4845827"/>
                  <a:pt x="4512117" y="4615061"/>
                </a:cubicBezTo>
                <a:lnTo>
                  <a:pt x="4512117" y="4615060"/>
                </a:lnTo>
                <a:lnTo>
                  <a:pt x="4099257" y="3547319"/>
                </a:lnTo>
                <a:lnTo>
                  <a:pt x="4099257" y="3511246"/>
                </a:lnTo>
                <a:lnTo>
                  <a:pt x="2795997" y="3511246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648730" y="861884"/>
            <a:ext cx="60669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산재 판별 서비스 </a:t>
            </a:r>
            <a:endParaRPr sz="1100"/>
          </a:p>
        </p:txBody>
      </p:sp>
      <p:sp>
        <p:nvSpPr>
          <p:cNvPr id="62" name="Google Shape;62;p14"/>
          <p:cNvSpPr txBox="1"/>
          <p:nvPr/>
        </p:nvSpPr>
        <p:spPr>
          <a:xfrm>
            <a:off x="648724" y="1872050"/>
            <a:ext cx="2272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Sanjae.gg</a:t>
            </a:r>
            <a:endParaRPr sz="27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648724" y="4104125"/>
            <a:ext cx="354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팀: 산업튀(산재업고튀어)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팀원: 김원진, 장준용, 전민우</a:t>
            </a:r>
            <a:endParaRPr sz="27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343121" y="915043"/>
            <a:ext cx="3665147" cy="3828197"/>
            <a:chOff x="5343121" y="915043"/>
            <a:chExt cx="3665147" cy="3828197"/>
          </a:xfrm>
        </p:grpSpPr>
        <p:sp>
          <p:nvSpPr>
            <p:cNvPr id="110" name="순서도: 처리 109"/>
            <p:cNvSpPr/>
            <p:nvPr/>
          </p:nvSpPr>
          <p:spPr>
            <a:xfrm>
              <a:off x="6337324" y="1521132"/>
              <a:ext cx="1659004" cy="607273"/>
            </a:xfrm>
            <a:prstGeom prst="flowChartProcess">
              <a:avLst/>
            </a:prstGeom>
            <a:gradFill flip="none" rotWithShape="1">
              <a:gsLst>
                <a:gs pos="35000">
                  <a:srgbClr val="A3C3F9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4285F4"/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ea typeface="+mj-ea"/>
                </a:rPr>
                <a:t>cnd =</a:t>
              </a:r>
            </a:p>
            <a:p>
              <a:pPr algn="ctr"/>
              <a:r>
                <a:rPr lang="en-US" altLang="ko-KR" b="1">
                  <a:solidFill>
                    <a:schemeClr val="bg1"/>
                  </a:solidFill>
                  <a:ea typeface="+mj-ea"/>
                </a:rPr>
                <a:t>(DF[‘index’] == index)</a:t>
              </a:r>
              <a:endParaRPr lang="ko-KR" altLang="en-US" b="1" dirty="0">
                <a:solidFill>
                  <a:schemeClr val="bg1"/>
                </a:solidFill>
                <a:ea typeface="+mj-ea"/>
              </a:endParaRPr>
            </a:p>
          </p:txBody>
        </p:sp>
        <p:sp>
          <p:nvSpPr>
            <p:cNvPr id="155" name="순서도: 처리 154"/>
            <p:cNvSpPr/>
            <p:nvPr/>
          </p:nvSpPr>
          <p:spPr>
            <a:xfrm>
              <a:off x="6337825" y="2368458"/>
              <a:ext cx="1659004" cy="607273"/>
            </a:xfrm>
            <a:prstGeom prst="flowChartProcess">
              <a:avLst/>
            </a:prstGeom>
            <a:gradFill flip="none" rotWithShape="1">
              <a:gsLst>
                <a:gs pos="35000">
                  <a:srgbClr val="A3C3F9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4285F4"/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ea typeface="+mj-ea"/>
                </a:rPr>
                <a:t>result = DF[cnd][‘kinda’]</a:t>
              </a:r>
              <a:endParaRPr lang="ko-KR" altLang="en-US" b="1" dirty="0">
                <a:solidFill>
                  <a:schemeClr val="bg1"/>
                </a:solidFill>
                <a:ea typeface="+mj-ea"/>
              </a:endParaRPr>
            </a:p>
          </p:txBody>
        </p:sp>
        <p:grpSp>
          <p:nvGrpSpPr>
            <p:cNvPr id="161" name="그룹 160"/>
            <p:cNvGrpSpPr/>
            <p:nvPr/>
          </p:nvGrpSpPr>
          <p:grpSpPr>
            <a:xfrm>
              <a:off x="6243704" y="3173414"/>
              <a:ext cx="1848516" cy="776280"/>
              <a:chOff x="9823266" y="1154109"/>
              <a:chExt cx="1848516" cy="776280"/>
            </a:xfrm>
          </p:grpSpPr>
          <p:sp>
            <p:nvSpPr>
              <p:cNvPr id="159" name="순서도: 판단 158"/>
              <p:cNvSpPr/>
              <p:nvPr/>
            </p:nvSpPr>
            <p:spPr>
              <a:xfrm>
                <a:off x="9823266" y="1154109"/>
                <a:ext cx="1848516" cy="776280"/>
              </a:xfrm>
              <a:prstGeom prst="flowChartDecision">
                <a:avLst/>
              </a:prstGeom>
              <a:gradFill flip="none" rotWithShape="1">
                <a:gsLst>
                  <a:gs pos="35000">
                    <a:srgbClr val="A3C3F9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4285F4"/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bg1"/>
                  </a:solidFill>
                  <a:ea typeface="+mj-ea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9916886" y="1388359"/>
                <a:ext cx="1657786" cy="30777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+mn-lt"/>
                    <a:ea typeface="+mj-ea"/>
                  </a:rPr>
                  <a:t>result != ‘</a:t>
                </a:r>
                <a:r>
                  <a:rPr lang="ko-KR" altLang="en-US" b="1" dirty="0">
                    <a:solidFill>
                      <a:schemeClr val="bg1"/>
                    </a:solidFill>
                    <a:latin typeface="+mn-lt"/>
                    <a:ea typeface="+mj-ea"/>
                  </a:rPr>
                  <a:t>기각</a:t>
                </a:r>
                <a:r>
                  <a:rPr lang="en-US" altLang="ko-KR" b="1" dirty="0">
                    <a:solidFill>
                      <a:schemeClr val="bg1"/>
                    </a:solidFill>
                    <a:latin typeface="+mn-lt"/>
                    <a:ea typeface="+mj-ea"/>
                  </a:rPr>
                  <a:t>’</a:t>
                </a:r>
                <a:endParaRPr lang="ko-KR" altLang="en-US" b="1" dirty="0">
                  <a:solidFill>
                    <a:schemeClr val="bg1"/>
                  </a:solidFill>
                  <a:latin typeface="+mn-lt"/>
                  <a:ea typeface="+mj-ea"/>
                </a:endParaRPr>
              </a:p>
            </p:txBody>
          </p:sp>
        </p:grpSp>
        <p:sp>
          <p:nvSpPr>
            <p:cNvPr id="162" name="순서도: 문서 161"/>
            <p:cNvSpPr/>
            <p:nvPr/>
          </p:nvSpPr>
          <p:spPr>
            <a:xfrm>
              <a:off x="5343121" y="4111536"/>
              <a:ext cx="1654296" cy="631704"/>
            </a:xfrm>
            <a:prstGeom prst="flowChartDocument">
              <a:avLst/>
            </a:prstGeom>
            <a:gradFill flip="none" rotWithShape="1">
              <a:gsLst>
                <a:gs pos="35000">
                  <a:srgbClr val="A3C3F9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4285F4"/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ea typeface="+mj-ea"/>
                </a:rPr>
                <a:t>‘ </a:t>
              </a:r>
              <a:r>
                <a:rPr lang="ko-KR" altLang="en-US" b="1">
                  <a:solidFill>
                    <a:schemeClr val="bg1"/>
                  </a:solidFill>
                  <a:ea typeface="+mj-ea"/>
                </a:rPr>
                <a:t>산재 가능</a:t>
              </a:r>
              <a:r>
                <a:rPr lang="en-US" altLang="ko-KR" b="1">
                  <a:solidFill>
                    <a:schemeClr val="bg1"/>
                  </a:solidFill>
                  <a:ea typeface="+mj-ea"/>
                </a:rPr>
                <a:t>＇</a:t>
              </a:r>
              <a:endParaRPr lang="ko-KR" altLang="en-US" b="1" dirty="0">
                <a:solidFill>
                  <a:schemeClr val="bg1"/>
                </a:solidFill>
                <a:ea typeface="+mj-ea"/>
              </a:endParaRPr>
            </a:p>
          </p:txBody>
        </p:sp>
        <p:sp>
          <p:nvSpPr>
            <p:cNvPr id="163" name="순서도: 문서 162"/>
            <p:cNvSpPr/>
            <p:nvPr/>
          </p:nvSpPr>
          <p:spPr>
            <a:xfrm>
              <a:off x="7353972" y="4111536"/>
              <a:ext cx="1654296" cy="631704"/>
            </a:xfrm>
            <a:prstGeom prst="flowChartDocument">
              <a:avLst/>
            </a:prstGeom>
            <a:gradFill flip="none" rotWithShape="1">
              <a:gsLst>
                <a:gs pos="35000">
                  <a:srgbClr val="A3C3F9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4285F4"/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ea typeface="+mj-ea"/>
                </a:rPr>
                <a:t>‘ </a:t>
              </a:r>
              <a:r>
                <a:rPr lang="ko-KR" altLang="en-US" b="1">
                  <a:solidFill>
                    <a:schemeClr val="bg1"/>
                  </a:solidFill>
                  <a:ea typeface="+mj-ea"/>
                </a:rPr>
                <a:t>산재 불가능</a:t>
              </a:r>
              <a:r>
                <a:rPr lang="en-US" altLang="ko-KR" b="1">
                  <a:solidFill>
                    <a:schemeClr val="bg1"/>
                  </a:solidFill>
                  <a:ea typeface="+mj-ea"/>
                </a:rPr>
                <a:t>＇</a:t>
              </a:r>
              <a:endParaRPr lang="ko-KR" altLang="en-US" b="1" dirty="0">
                <a:solidFill>
                  <a:schemeClr val="bg1"/>
                </a:solidFill>
                <a:ea typeface="+mj-ea"/>
              </a:endParaRPr>
            </a:p>
          </p:txBody>
        </p:sp>
        <p:cxnSp>
          <p:nvCxnSpPr>
            <p:cNvPr id="183" name="직선 화살표 연결선 182"/>
            <p:cNvCxnSpPr>
              <a:stCxn id="155" idx="2"/>
              <a:endCxn id="159" idx="0"/>
            </p:cNvCxnSpPr>
            <p:nvPr/>
          </p:nvCxnSpPr>
          <p:spPr>
            <a:xfrm>
              <a:off x="7167327" y="2975731"/>
              <a:ext cx="635" cy="1976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stCxn id="110" idx="2"/>
              <a:endCxn id="155" idx="0"/>
            </p:cNvCxnSpPr>
            <p:nvPr/>
          </p:nvCxnSpPr>
          <p:spPr>
            <a:xfrm>
              <a:off x="7166826" y="2128405"/>
              <a:ext cx="501" cy="240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꺾인 연결선 195"/>
            <p:cNvCxnSpPr>
              <a:stCxn id="159" idx="2"/>
              <a:endCxn id="162" idx="0"/>
            </p:cNvCxnSpPr>
            <p:nvPr/>
          </p:nvCxnSpPr>
          <p:spPr>
            <a:xfrm rot="5400000">
              <a:off x="6588195" y="3531769"/>
              <a:ext cx="161842" cy="99769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꺾인 연결선 212"/>
            <p:cNvCxnSpPr>
              <a:stCxn id="159" idx="3"/>
              <a:endCxn id="163" idx="0"/>
            </p:cNvCxnSpPr>
            <p:nvPr/>
          </p:nvCxnSpPr>
          <p:spPr>
            <a:xfrm>
              <a:off x="8092220" y="3561554"/>
              <a:ext cx="88900" cy="54998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5950767" y="915043"/>
              <a:ext cx="647700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+mn-lt"/>
                  <a:ea typeface="+mj-ea"/>
                </a:rPr>
                <a:t>False</a:t>
              </a:r>
              <a:endParaRPr lang="ko-KR" altLang="en-US" b="1" dirty="0">
                <a:solidFill>
                  <a:srgbClr val="FF0000"/>
                </a:solidFill>
                <a:latin typeface="+mn-lt"/>
                <a:ea typeface="+mj-ea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8136670" y="3561552"/>
              <a:ext cx="647700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+mn-lt"/>
                  <a:ea typeface="+mj-ea"/>
                </a:rPr>
                <a:t>False</a:t>
              </a:r>
              <a:endParaRPr lang="ko-KR" altLang="en-US" b="1" dirty="0">
                <a:solidFill>
                  <a:srgbClr val="FF0000"/>
                </a:solidFill>
                <a:latin typeface="+mn-lt"/>
                <a:ea typeface="+mj-ea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6367229" y="3752011"/>
              <a:ext cx="647700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+mj-ea"/>
                </a:rPr>
                <a:t>True</a:t>
              </a:r>
              <a:endParaRPr lang="ko-KR" altLang="en-US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397243" y="301096"/>
            <a:ext cx="3769583" cy="3507262"/>
            <a:chOff x="3397243" y="301096"/>
            <a:chExt cx="3769583" cy="3507262"/>
          </a:xfrm>
        </p:grpSpPr>
        <p:grpSp>
          <p:nvGrpSpPr>
            <p:cNvPr id="109" name="그룹 108"/>
            <p:cNvGrpSpPr/>
            <p:nvPr/>
          </p:nvGrpSpPr>
          <p:grpSpPr>
            <a:xfrm>
              <a:off x="3397243" y="301096"/>
              <a:ext cx="3769583" cy="3507262"/>
              <a:chOff x="5593110" y="638986"/>
              <a:chExt cx="3769583" cy="3507262"/>
            </a:xfrm>
          </p:grpSpPr>
          <p:grpSp>
            <p:nvGrpSpPr>
              <p:cNvPr id="98" name="그룹 97"/>
              <p:cNvGrpSpPr/>
              <p:nvPr/>
            </p:nvGrpSpPr>
            <p:grpSpPr>
              <a:xfrm>
                <a:off x="6395228" y="638986"/>
                <a:ext cx="2967465" cy="3507262"/>
                <a:chOff x="5438161" y="688233"/>
                <a:chExt cx="2967465" cy="3507262"/>
              </a:xfrm>
            </p:grpSpPr>
            <p:grpSp>
              <p:nvGrpSpPr>
                <p:cNvPr id="21" name="그룹 20"/>
                <p:cNvGrpSpPr/>
                <p:nvPr/>
              </p:nvGrpSpPr>
              <p:grpSpPr>
                <a:xfrm>
                  <a:off x="5443067" y="1212569"/>
                  <a:ext cx="1848516" cy="776280"/>
                  <a:chOff x="4189283" y="3238049"/>
                  <a:chExt cx="1848516" cy="776280"/>
                </a:xfrm>
              </p:grpSpPr>
              <p:sp>
                <p:nvSpPr>
                  <p:cNvPr id="31" name="순서도: 판단 30"/>
                  <p:cNvSpPr/>
                  <p:nvPr/>
                </p:nvSpPr>
                <p:spPr>
                  <a:xfrm>
                    <a:off x="4189283" y="3238049"/>
                    <a:ext cx="1848516" cy="776280"/>
                  </a:xfrm>
                  <a:prstGeom prst="flowChartDecision">
                    <a:avLst/>
                  </a:prstGeom>
                  <a:gradFill flip="none" rotWithShape="1">
                    <a:gsLst>
                      <a:gs pos="35000">
                        <a:srgbClr val="A3C3F9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85F4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solidFill>
                        <a:schemeClr val="bg1"/>
                      </a:solidFill>
                      <a:ea typeface="+mj-ea"/>
                    </a:endParaRPr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4282903" y="3472299"/>
                    <a:ext cx="1657786" cy="307777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bg1"/>
                        </a:solidFill>
                        <a:latin typeface="+mn-lt"/>
                        <a:ea typeface="+mj-ea"/>
                      </a:rPr>
                      <a:t>Similarity</a:t>
                    </a:r>
                    <a:r>
                      <a:rPr lang="ko-KR" altLang="en-US" b="1" dirty="0">
                        <a:solidFill>
                          <a:schemeClr val="bg1"/>
                        </a:solidFill>
                        <a:latin typeface="+mn-lt"/>
                        <a:ea typeface="+mj-ea"/>
                      </a:rPr>
                      <a:t> </a:t>
                    </a:r>
                    <a:r>
                      <a:rPr lang="en-US" altLang="ko-KR" b="1" dirty="0">
                        <a:solidFill>
                          <a:schemeClr val="bg1"/>
                        </a:solidFill>
                        <a:latin typeface="+mn-lt"/>
                        <a:ea typeface="+mj-ea"/>
                      </a:rPr>
                      <a:t>&lt; 0.5</a:t>
                    </a:r>
                    <a:endParaRPr lang="ko-KR" altLang="en-US" b="1" dirty="0">
                      <a:solidFill>
                        <a:schemeClr val="bg1"/>
                      </a:solidFill>
                      <a:latin typeface="+mn-lt"/>
                      <a:ea typeface="+mj-ea"/>
                    </a:endParaRPr>
                  </a:p>
                </p:txBody>
              </p:sp>
            </p:grpSp>
            <p:grpSp>
              <p:nvGrpSpPr>
                <p:cNvPr id="34" name="그룹 33"/>
                <p:cNvGrpSpPr/>
                <p:nvPr/>
              </p:nvGrpSpPr>
              <p:grpSpPr>
                <a:xfrm>
                  <a:off x="5438161" y="2321730"/>
                  <a:ext cx="1848516" cy="776280"/>
                  <a:chOff x="4189283" y="3238049"/>
                  <a:chExt cx="1848516" cy="776280"/>
                </a:xfrm>
              </p:grpSpPr>
              <p:sp>
                <p:nvSpPr>
                  <p:cNvPr id="35" name="순서도: 판단 34"/>
                  <p:cNvSpPr/>
                  <p:nvPr/>
                </p:nvSpPr>
                <p:spPr>
                  <a:xfrm>
                    <a:off x="4189283" y="3238049"/>
                    <a:ext cx="1848516" cy="776280"/>
                  </a:xfrm>
                  <a:prstGeom prst="flowChartDecision">
                    <a:avLst/>
                  </a:prstGeom>
                  <a:gradFill flip="none" rotWithShape="1">
                    <a:gsLst>
                      <a:gs pos="35000">
                        <a:srgbClr val="A3C3F9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4285F4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solidFill>
                        <a:schemeClr val="bg1"/>
                      </a:solidFill>
                      <a:ea typeface="+mj-ea"/>
                    </a:endParaRP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4282903" y="3472299"/>
                    <a:ext cx="1657786" cy="307777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bg1"/>
                        </a:solidFill>
                        <a:latin typeface="+mn-lt"/>
                        <a:ea typeface="+mj-ea"/>
                      </a:rPr>
                      <a:t>Similarity</a:t>
                    </a:r>
                    <a:r>
                      <a:rPr lang="ko-KR" altLang="en-US" b="1" dirty="0">
                        <a:solidFill>
                          <a:schemeClr val="bg1"/>
                        </a:solidFill>
                        <a:latin typeface="+mn-lt"/>
                        <a:ea typeface="+mj-ea"/>
                      </a:rPr>
                      <a:t> </a:t>
                    </a:r>
                    <a:r>
                      <a:rPr lang="en-US" altLang="ko-KR" b="1" dirty="0">
                        <a:solidFill>
                          <a:schemeClr val="bg1"/>
                        </a:solidFill>
                        <a:latin typeface="+mn-lt"/>
                        <a:ea typeface="+mj-ea"/>
                      </a:rPr>
                      <a:t>&lt; 0.3</a:t>
                    </a:r>
                    <a:endParaRPr lang="ko-KR" altLang="en-US" b="1" dirty="0">
                      <a:solidFill>
                        <a:schemeClr val="bg1"/>
                      </a:solidFill>
                      <a:latin typeface="+mn-lt"/>
                      <a:ea typeface="+mj-ea"/>
                    </a:endParaRPr>
                  </a:p>
                </p:txBody>
              </p:sp>
            </p:grpSp>
            <p:sp>
              <p:nvSpPr>
                <p:cNvPr id="38" name="순서도: 연결자 37"/>
                <p:cNvSpPr/>
                <p:nvPr/>
              </p:nvSpPr>
              <p:spPr>
                <a:xfrm>
                  <a:off x="6174638" y="688233"/>
                  <a:ext cx="381883" cy="309645"/>
                </a:xfrm>
                <a:prstGeom prst="flowChartConnector">
                  <a:avLst/>
                </a:prstGeom>
                <a:gradFill flip="none" rotWithShape="1">
                  <a:gsLst>
                    <a:gs pos="35000">
                      <a:srgbClr val="A3C3F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4285F4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ea typeface="+mj-ea"/>
                    </a:rPr>
                    <a:t>1</a:t>
                  </a:r>
                  <a:endParaRPr lang="ko-KR" altLang="en-US" b="1" dirty="0">
                    <a:solidFill>
                      <a:schemeClr val="bg1"/>
                    </a:solidFill>
                    <a:ea typeface="+mj-ea"/>
                  </a:endParaRPr>
                </a:p>
              </p:txBody>
            </p:sp>
            <p:cxnSp>
              <p:nvCxnSpPr>
                <p:cNvPr id="47" name="직선 화살표 연결선 46"/>
                <p:cNvCxnSpPr>
                  <a:stCxn id="38" idx="4"/>
                  <a:endCxn id="31" idx="0"/>
                </p:cNvCxnSpPr>
                <p:nvPr/>
              </p:nvCxnSpPr>
              <p:spPr>
                <a:xfrm>
                  <a:off x="6365580" y="997878"/>
                  <a:ext cx="1745" cy="21469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화살표 연결선 49"/>
                <p:cNvCxnSpPr>
                  <a:stCxn id="31" idx="2"/>
                  <a:endCxn id="35" idx="0"/>
                </p:cNvCxnSpPr>
                <p:nvPr/>
              </p:nvCxnSpPr>
              <p:spPr>
                <a:xfrm flipH="1">
                  <a:off x="6362419" y="1988849"/>
                  <a:ext cx="4906" cy="33288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순서도: 문서 52"/>
                <p:cNvSpPr/>
                <p:nvPr/>
              </p:nvSpPr>
              <p:spPr>
                <a:xfrm>
                  <a:off x="5540177" y="3563791"/>
                  <a:ext cx="1654296" cy="631704"/>
                </a:xfrm>
                <a:prstGeom prst="flowChartDocument">
                  <a:avLst/>
                </a:prstGeom>
                <a:gradFill flip="none" rotWithShape="1">
                  <a:gsLst>
                    <a:gs pos="35000">
                      <a:srgbClr val="A3C3F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4285F4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  <a:ea typeface="+mj-ea"/>
                    </a:rPr>
                    <a:t>‘ </a:t>
                  </a:r>
                  <a:r>
                    <a:rPr lang="ko-KR" altLang="en-US" b="1">
                      <a:solidFill>
                        <a:schemeClr val="bg1"/>
                      </a:solidFill>
                      <a:ea typeface="+mj-ea"/>
                    </a:rPr>
                    <a:t>판별 불가</a:t>
                  </a:r>
                  <a:r>
                    <a:rPr lang="en-US" altLang="ko-KR" b="1" dirty="0">
                      <a:solidFill>
                        <a:schemeClr val="bg1"/>
                      </a:solidFill>
                      <a:ea typeface="+mj-ea"/>
                    </a:rPr>
                    <a:t>＇</a:t>
                  </a:r>
                  <a:endParaRPr lang="ko-KR" altLang="en-US" b="1" dirty="0">
                    <a:solidFill>
                      <a:schemeClr val="bg1"/>
                    </a:solidFill>
                    <a:ea typeface="+mj-ea"/>
                  </a:endParaRPr>
                </a:p>
              </p:txBody>
            </p:sp>
            <p:cxnSp>
              <p:nvCxnSpPr>
                <p:cNvPr id="54" name="직선 화살표 연결선 53"/>
                <p:cNvCxnSpPr>
                  <a:stCxn id="35" idx="2"/>
                  <a:endCxn id="53" idx="0"/>
                </p:cNvCxnSpPr>
                <p:nvPr/>
              </p:nvCxnSpPr>
              <p:spPr>
                <a:xfrm>
                  <a:off x="6362419" y="3098010"/>
                  <a:ext cx="4906" cy="46578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꺾인 연결선 50"/>
                <p:cNvCxnSpPr>
                  <a:stCxn id="31" idx="3"/>
                  <a:endCxn id="110" idx="0"/>
                </p:cNvCxnSpPr>
                <p:nvPr/>
              </p:nvCxnSpPr>
              <p:spPr>
                <a:xfrm>
                  <a:off x="7291583" y="1600709"/>
                  <a:ext cx="1114043" cy="307560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9" name="꺾인 연결선 98"/>
              <p:cNvCxnSpPr>
                <a:stCxn id="35" idx="1"/>
                <a:endCxn id="16" idx="5"/>
              </p:cNvCxnSpPr>
              <p:nvPr/>
            </p:nvCxnSpPr>
            <p:spPr>
              <a:xfrm rot="10800000" flipV="1">
                <a:off x="5593110" y="2660623"/>
                <a:ext cx="802119" cy="426060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9" name="TextBox 228"/>
            <p:cNvSpPr txBox="1"/>
            <p:nvPr/>
          </p:nvSpPr>
          <p:spPr>
            <a:xfrm>
              <a:off x="3713768" y="2032680"/>
              <a:ext cx="647700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+mn-lt"/>
                  <a:ea typeface="+mj-ea"/>
                </a:rPr>
                <a:t>False</a:t>
              </a:r>
              <a:endParaRPr lang="ko-KR" altLang="en-US" b="1" dirty="0">
                <a:solidFill>
                  <a:srgbClr val="FF0000"/>
                </a:solidFill>
                <a:latin typeface="+mn-lt"/>
                <a:ea typeface="+mj-ea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5085225" y="1597113"/>
              <a:ext cx="647700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+mj-ea"/>
                </a:rPr>
                <a:t>True</a:t>
              </a:r>
              <a:endParaRPr lang="ko-KR" altLang="en-US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5076328" y="2687049"/>
              <a:ext cx="647700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+mj-ea"/>
                </a:rPr>
                <a:t>True</a:t>
              </a:r>
              <a:endParaRPr lang="ko-KR" altLang="en-US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F7282F-E7B3-8510-04A3-7E5E93730CFC}"/>
              </a:ext>
            </a:extLst>
          </p:cNvPr>
          <p:cNvGrpSpPr/>
          <p:nvPr/>
        </p:nvGrpSpPr>
        <p:grpSpPr>
          <a:xfrm>
            <a:off x="10853" y="258127"/>
            <a:ext cx="3671064" cy="4721005"/>
            <a:chOff x="10853" y="258127"/>
            <a:chExt cx="3671064" cy="4721005"/>
          </a:xfrm>
        </p:grpSpPr>
        <p:grpSp>
          <p:nvGrpSpPr>
            <p:cNvPr id="19" name="그룹 18"/>
            <p:cNvGrpSpPr/>
            <p:nvPr/>
          </p:nvGrpSpPr>
          <p:grpSpPr>
            <a:xfrm flipH="1">
              <a:off x="95978" y="2366203"/>
              <a:ext cx="1530644" cy="794862"/>
              <a:chOff x="6206243" y="1559337"/>
              <a:chExt cx="1540700" cy="794862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6229784" y="1559337"/>
                <a:ext cx="841107" cy="794862"/>
                <a:chOff x="3975198" y="2854008"/>
                <a:chExt cx="2495404" cy="1333208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3975198" y="3032872"/>
                  <a:ext cx="2439562" cy="975480"/>
                  <a:chOff x="3975198" y="3018912"/>
                  <a:chExt cx="2439562" cy="975480"/>
                </a:xfrm>
              </p:grpSpPr>
              <p:sp>
                <p:nvSpPr>
                  <p:cNvPr id="9" name="설명선 1 8"/>
                  <p:cNvSpPr/>
                  <p:nvPr/>
                </p:nvSpPr>
                <p:spPr>
                  <a:xfrm>
                    <a:off x="3978686" y="3018915"/>
                    <a:ext cx="2436074" cy="975477"/>
                  </a:xfrm>
                  <a:prstGeom prst="borderCallout1">
                    <a:avLst>
                      <a:gd name="adj1" fmla="val 48804"/>
                      <a:gd name="adj2" fmla="val -24"/>
                      <a:gd name="adj3" fmla="val 48815"/>
                      <a:gd name="adj4" fmla="val -49518"/>
                    </a:avLst>
                  </a:prstGeom>
                  <a:noFill/>
                  <a:ln>
                    <a:prstDash val="sysDot"/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ea typeface="+mj-ea"/>
                    </a:endParaRPr>
                  </a:p>
                </p:txBody>
              </p:sp>
              <p:sp>
                <p:nvSpPr>
                  <p:cNvPr id="18" name="설명선 1 17"/>
                  <p:cNvSpPr/>
                  <p:nvPr/>
                </p:nvSpPr>
                <p:spPr>
                  <a:xfrm>
                    <a:off x="3975198" y="3018912"/>
                    <a:ext cx="2436076" cy="975475"/>
                  </a:xfrm>
                  <a:prstGeom prst="borderCallout1">
                    <a:avLst>
                      <a:gd name="adj1" fmla="val 48804"/>
                      <a:gd name="adj2" fmla="val -24"/>
                      <a:gd name="adj3" fmla="val 98189"/>
                      <a:gd name="adj4" fmla="val 62"/>
                    </a:avLst>
                  </a:prstGeom>
                  <a:noFill/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ea typeface="+mj-ea"/>
                    </a:endParaRPr>
                  </a:p>
                </p:txBody>
              </p:sp>
            </p:grpSp>
            <p:sp>
              <p:nvSpPr>
                <p:cNvPr id="11" name="모서리가 둥근 직사각형 10"/>
                <p:cNvSpPr/>
                <p:nvPr/>
              </p:nvSpPr>
              <p:spPr>
                <a:xfrm>
                  <a:off x="4281160" y="2854008"/>
                  <a:ext cx="2189442" cy="133320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ea typeface="+mj-ea"/>
                  </a:endParaRPr>
                </a:p>
              </p:txBody>
            </p:sp>
          </p:grpSp>
          <p:sp>
            <p:nvSpPr>
              <p:cNvPr id="13" name="TextBox 12"/>
              <p:cNvSpPr txBox="1"/>
              <p:nvPr/>
            </p:nvSpPr>
            <p:spPr>
              <a:xfrm flipH="1">
                <a:off x="6206243" y="1679937"/>
                <a:ext cx="1540700" cy="52322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latin typeface="+mn-lt"/>
                    <a:ea typeface="+mj-ea"/>
                  </a:rPr>
                  <a:t>kindb</a:t>
                </a:r>
                <a:r>
                  <a:rPr lang="en-US" altLang="ko-KR" dirty="0">
                    <a:latin typeface="+mn-lt"/>
                    <a:ea typeface="+mj-ea"/>
                  </a:rPr>
                  <a:t> : </a:t>
                </a:r>
                <a:r>
                  <a:rPr lang="ko-KR" altLang="en-US" dirty="0">
                    <a:latin typeface="+mn-lt"/>
                    <a:ea typeface="+mj-ea"/>
                  </a:rPr>
                  <a:t>사건 유형</a:t>
                </a:r>
                <a:endParaRPr lang="en-US" altLang="ko-KR" dirty="0">
                  <a:latin typeface="+mn-lt"/>
                  <a:ea typeface="+mj-ea"/>
                </a:endParaRPr>
              </a:p>
              <a:p>
                <a:r>
                  <a:rPr lang="en-US" altLang="ko-KR" dirty="0">
                    <a:latin typeface="+mn-lt"/>
                    <a:ea typeface="+mj-ea"/>
                  </a:rPr>
                  <a:t>s : </a:t>
                </a:r>
                <a:r>
                  <a:rPr lang="ko-KR" altLang="en-US" dirty="0">
                    <a:latin typeface="+mn-lt"/>
                    <a:ea typeface="+mj-ea"/>
                  </a:rPr>
                  <a:t>상황 문장</a:t>
                </a: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flipH="1">
              <a:off x="10853" y="1227229"/>
              <a:ext cx="1643828" cy="794862"/>
              <a:chOff x="6229784" y="1559337"/>
              <a:chExt cx="1643828" cy="794862"/>
            </a:xfrm>
          </p:grpSpPr>
          <p:grpSp>
            <p:nvGrpSpPr>
              <p:cNvPr id="148" name="그룹 147"/>
              <p:cNvGrpSpPr/>
              <p:nvPr/>
            </p:nvGrpSpPr>
            <p:grpSpPr>
              <a:xfrm>
                <a:off x="6229784" y="1559337"/>
                <a:ext cx="841107" cy="794862"/>
                <a:chOff x="3975198" y="2854008"/>
                <a:chExt cx="2495404" cy="1333208"/>
              </a:xfrm>
            </p:grpSpPr>
            <p:grpSp>
              <p:nvGrpSpPr>
                <p:cNvPr id="150" name="그룹 149"/>
                <p:cNvGrpSpPr/>
                <p:nvPr/>
              </p:nvGrpSpPr>
              <p:grpSpPr>
                <a:xfrm>
                  <a:off x="3975198" y="3032872"/>
                  <a:ext cx="2439562" cy="975480"/>
                  <a:chOff x="3975198" y="3018912"/>
                  <a:chExt cx="2439562" cy="975480"/>
                </a:xfrm>
              </p:grpSpPr>
              <p:sp>
                <p:nvSpPr>
                  <p:cNvPr id="152" name="설명선 1 151"/>
                  <p:cNvSpPr/>
                  <p:nvPr/>
                </p:nvSpPr>
                <p:spPr>
                  <a:xfrm>
                    <a:off x="3978687" y="3018915"/>
                    <a:ext cx="2436073" cy="975477"/>
                  </a:xfrm>
                  <a:prstGeom prst="borderCallout1">
                    <a:avLst>
                      <a:gd name="adj1" fmla="val 48804"/>
                      <a:gd name="adj2" fmla="val -24"/>
                      <a:gd name="adj3" fmla="val 50999"/>
                      <a:gd name="adj4" fmla="val -18513"/>
                    </a:avLst>
                  </a:prstGeom>
                  <a:noFill/>
                  <a:ln>
                    <a:prstDash val="sysDot"/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ea typeface="+mj-ea"/>
                    </a:endParaRPr>
                  </a:p>
                </p:txBody>
              </p:sp>
              <p:sp>
                <p:nvSpPr>
                  <p:cNvPr id="153" name="설명선 1 152"/>
                  <p:cNvSpPr/>
                  <p:nvPr/>
                </p:nvSpPr>
                <p:spPr>
                  <a:xfrm>
                    <a:off x="3975198" y="3018912"/>
                    <a:ext cx="2436076" cy="975475"/>
                  </a:xfrm>
                  <a:prstGeom prst="borderCallout1">
                    <a:avLst>
                      <a:gd name="adj1" fmla="val 48804"/>
                      <a:gd name="adj2" fmla="val -24"/>
                      <a:gd name="adj3" fmla="val 98189"/>
                      <a:gd name="adj4" fmla="val 62"/>
                    </a:avLst>
                  </a:prstGeom>
                  <a:noFill/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ea typeface="+mj-ea"/>
                    </a:endParaRPr>
                  </a:p>
                </p:txBody>
              </p:sp>
            </p:grpSp>
            <p:sp>
              <p:nvSpPr>
                <p:cNvPr id="151" name="모서리가 둥근 직사각형 150"/>
                <p:cNvSpPr/>
                <p:nvPr/>
              </p:nvSpPr>
              <p:spPr>
                <a:xfrm>
                  <a:off x="4281160" y="2854008"/>
                  <a:ext cx="2189442" cy="133320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ea typeface="+mj-ea"/>
                  </a:endParaRPr>
                </a:p>
              </p:txBody>
            </p:sp>
          </p:grpSp>
          <p:sp>
            <p:nvSpPr>
              <p:cNvPr id="149" name="TextBox 148"/>
              <p:cNvSpPr txBox="1"/>
              <p:nvPr/>
            </p:nvSpPr>
            <p:spPr>
              <a:xfrm flipH="1">
                <a:off x="6229785" y="1679937"/>
                <a:ext cx="1643827" cy="52322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+mn-lt"/>
                    <a:ea typeface="+mj-ea"/>
                  </a:rPr>
                  <a:t>DF: origin data</a:t>
                </a:r>
              </a:p>
              <a:p>
                <a:r>
                  <a:rPr lang="en-US" altLang="ko-KR" dirty="0" err="1">
                    <a:latin typeface="+mn-lt"/>
                    <a:ea typeface="+mj-ea"/>
                  </a:rPr>
                  <a:t>df</a:t>
                </a:r>
                <a:r>
                  <a:rPr lang="en-US" altLang="ko-KR" dirty="0">
                    <a:latin typeface="+mn-lt"/>
                    <a:ea typeface="+mj-ea"/>
                  </a:rPr>
                  <a:t>: processed</a:t>
                </a:r>
                <a:r>
                  <a:rPr lang="ko-KR" altLang="en-US" dirty="0">
                    <a:latin typeface="+mn-lt"/>
                    <a:ea typeface="+mj-ea"/>
                  </a:rPr>
                  <a:t> </a:t>
                </a:r>
                <a:r>
                  <a:rPr lang="en-US" altLang="ko-KR" dirty="0">
                    <a:latin typeface="+mn-lt"/>
                    <a:ea typeface="+mj-ea"/>
                  </a:rPr>
                  <a:t>data</a:t>
                </a:r>
              </a:p>
            </p:txBody>
          </p:sp>
        </p:grpSp>
        <p:grpSp>
          <p:nvGrpSpPr>
            <p:cNvPr id="204" name="그룹 203"/>
            <p:cNvGrpSpPr/>
            <p:nvPr/>
          </p:nvGrpSpPr>
          <p:grpSpPr>
            <a:xfrm>
              <a:off x="1789131" y="258127"/>
              <a:ext cx="1892786" cy="4721005"/>
              <a:chOff x="1395431" y="258127"/>
              <a:chExt cx="1892786" cy="4721005"/>
            </a:xfrm>
          </p:grpSpPr>
          <p:sp>
            <p:nvSpPr>
              <p:cNvPr id="14" name="순서도: 수행의 시작/종료 13"/>
              <p:cNvSpPr/>
              <p:nvPr/>
            </p:nvSpPr>
            <p:spPr>
              <a:xfrm>
                <a:off x="1514676" y="258127"/>
                <a:ext cx="1654296" cy="607273"/>
              </a:xfrm>
              <a:prstGeom prst="flowChartTerminator">
                <a:avLst/>
              </a:prstGeom>
              <a:gradFill flip="none" rotWithShape="1">
                <a:gsLst>
                  <a:gs pos="35000">
                    <a:srgbClr val="A3C3F9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4285F4"/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ea typeface="+mj-ea"/>
                  </a:rPr>
                  <a:t>시작</a:t>
                </a:r>
              </a:p>
            </p:txBody>
          </p:sp>
          <p:sp>
            <p:nvSpPr>
              <p:cNvPr id="15" name="순서도: 준비 14"/>
              <p:cNvSpPr/>
              <p:nvPr/>
            </p:nvSpPr>
            <p:spPr>
              <a:xfrm>
                <a:off x="1395431" y="1326638"/>
                <a:ext cx="1892786" cy="607273"/>
              </a:xfrm>
              <a:prstGeom prst="flowChartPreparation">
                <a:avLst/>
              </a:prstGeom>
              <a:gradFill flip="none" rotWithShape="1">
                <a:gsLst>
                  <a:gs pos="35000">
                    <a:srgbClr val="A3C3F9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4285F4"/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latinLnBrk="1" hangingPunct="0">
                  <a:lnSpc>
                    <a:spcPct val="50000"/>
                  </a:lnSpc>
                  <a:spcAft>
                    <a:spcPct val="35000"/>
                  </a:spcAft>
                  <a:defRPr/>
                </a:pPr>
                <a:r>
                  <a:rPr lang="en-US" altLang="ko-KR" sz="1100" b="1" dirty="0">
                    <a:ea typeface="+mj-ea"/>
                  </a:rPr>
                  <a:t>DF, </a:t>
                </a:r>
                <a:r>
                  <a:rPr lang="en-US" altLang="ko-KR" sz="1100" b="1" dirty="0" err="1">
                    <a:ea typeface="+mj-ea"/>
                  </a:rPr>
                  <a:t>df</a:t>
                </a:r>
                <a:endParaRPr lang="ko-KR" altLang="" sz="1100" b="1" dirty="0">
                  <a:ea typeface="+mj-ea"/>
                </a:endParaRPr>
              </a:p>
            </p:txBody>
          </p:sp>
          <p:sp>
            <p:nvSpPr>
              <p:cNvPr id="16" name="순서도: 데이터 15"/>
              <p:cNvSpPr/>
              <p:nvPr/>
            </p:nvSpPr>
            <p:spPr>
              <a:xfrm>
                <a:off x="1514676" y="2445156"/>
                <a:ext cx="1654296" cy="607273"/>
              </a:xfrm>
              <a:prstGeom prst="flowChartInputOutput">
                <a:avLst/>
              </a:prstGeom>
              <a:gradFill flip="none" rotWithShape="1">
                <a:gsLst>
                  <a:gs pos="35000">
                    <a:srgbClr val="A3C3F9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4285F4"/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ea typeface="+mj-ea"/>
                  </a:rPr>
                  <a:t>READ</a:t>
                </a:r>
              </a:p>
              <a:p>
                <a:pPr algn="ctr"/>
                <a:r>
                  <a:rPr lang="en-US" altLang="ko-KR" b="1" dirty="0" err="1">
                    <a:ea typeface="+mj-ea"/>
                  </a:rPr>
                  <a:t>kindb</a:t>
                </a:r>
                <a:r>
                  <a:rPr lang="en-US" altLang="ko-KR" b="1" dirty="0">
                    <a:ea typeface="+mj-ea"/>
                  </a:rPr>
                  <a:t>, s</a:t>
                </a:r>
                <a:endParaRPr lang="ko-KR" altLang="en-US" b="1" dirty="0">
                  <a:ea typeface="+mj-ea"/>
                </a:endParaRPr>
              </a:p>
            </p:txBody>
          </p:sp>
          <p:cxnSp>
            <p:nvCxnSpPr>
              <p:cNvPr id="29" name="직선 화살표 연결선 28"/>
              <p:cNvCxnSpPr>
                <a:stCxn id="14" idx="2"/>
                <a:endCxn id="15" idx="0"/>
              </p:cNvCxnSpPr>
              <p:nvPr/>
            </p:nvCxnSpPr>
            <p:spPr>
              <a:xfrm>
                <a:off x="2341824" y="865400"/>
                <a:ext cx="0" cy="4612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>
                <a:stCxn id="15" idx="2"/>
                <a:endCxn id="16" idx="1"/>
              </p:cNvCxnSpPr>
              <p:nvPr/>
            </p:nvCxnSpPr>
            <p:spPr>
              <a:xfrm>
                <a:off x="2341824" y="1933911"/>
                <a:ext cx="0" cy="5112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/>
              <p:cNvCxnSpPr>
                <a:stCxn id="16" idx="4"/>
                <a:endCxn id="30" idx="0"/>
              </p:cNvCxnSpPr>
              <p:nvPr/>
            </p:nvCxnSpPr>
            <p:spPr>
              <a:xfrm>
                <a:off x="2341824" y="3052429"/>
                <a:ext cx="0" cy="54092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/>
              <p:cNvCxnSpPr>
                <a:stCxn id="30" idx="2"/>
                <a:endCxn id="73" idx="0"/>
              </p:cNvCxnSpPr>
              <p:nvPr/>
            </p:nvCxnSpPr>
            <p:spPr>
              <a:xfrm flipH="1">
                <a:off x="2341474" y="4200630"/>
                <a:ext cx="350" cy="46885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순서도: 연결자 72"/>
              <p:cNvSpPr/>
              <p:nvPr/>
            </p:nvSpPr>
            <p:spPr>
              <a:xfrm>
                <a:off x="2150532" y="4669487"/>
                <a:ext cx="381883" cy="309645"/>
              </a:xfrm>
              <a:prstGeom prst="flowChartConnector">
                <a:avLst/>
              </a:prstGeom>
              <a:gradFill flip="none" rotWithShape="1">
                <a:gsLst>
                  <a:gs pos="35000">
                    <a:srgbClr val="A3C3F9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4285F4"/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ea typeface="+mj-ea"/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  <a:ea typeface="+mj-ea"/>
                </a:endParaRPr>
              </a:p>
            </p:txBody>
          </p:sp>
          <p:sp>
            <p:nvSpPr>
              <p:cNvPr id="30" name="순서도: 종속 처리 29"/>
              <p:cNvSpPr/>
              <p:nvPr/>
            </p:nvSpPr>
            <p:spPr>
              <a:xfrm>
                <a:off x="1514676" y="3593357"/>
                <a:ext cx="1654296" cy="607273"/>
              </a:xfrm>
              <a:prstGeom prst="flowChartPredefinedProcess">
                <a:avLst/>
              </a:prstGeom>
              <a:gradFill flip="none" rotWithShape="1">
                <a:gsLst>
                  <a:gs pos="35000">
                    <a:srgbClr val="A3C3F9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4285F4"/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err="1">
                    <a:solidFill>
                      <a:schemeClr val="bg1"/>
                    </a:solidFill>
                    <a:ea typeface="+mj-ea"/>
                  </a:rPr>
                  <a:t>S_model</a:t>
                </a:r>
                <a:r>
                  <a:rPr lang="en-US" altLang="ko-KR" b="1" dirty="0">
                    <a:solidFill>
                      <a:schemeClr val="bg1"/>
                    </a:solidFill>
                    <a:ea typeface="+mj-ea"/>
                  </a:rPr>
                  <a:t>(</a:t>
                </a:r>
                <a:r>
                  <a:rPr lang="en-US" altLang="ko-KR" b="1" dirty="0">
                    <a:ea typeface="+mj-ea"/>
                  </a:rPr>
                  <a:t>s)</a:t>
                </a:r>
                <a:endParaRPr lang="ko-KR" altLang="en-US" b="1" dirty="0">
                  <a:ea typeface="+mj-ea"/>
                </a:endParaRPr>
              </a:p>
            </p:txBody>
          </p:sp>
        </p:grpSp>
      </p:grpSp>
      <p:grpSp>
        <p:nvGrpSpPr>
          <p:cNvPr id="100" name="그룹 99"/>
          <p:cNvGrpSpPr/>
          <p:nvPr/>
        </p:nvGrpSpPr>
        <p:grpSpPr>
          <a:xfrm>
            <a:off x="2786963" y="1227229"/>
            <a:ext cx="5412172" cy="3191404"/>
            <a:chOff x="8142934" y="825722"/>
            <a:chExt cx="5412172" cy="3191404"/>
          </a:xfrm>
        </p:grpSpPr>
        <p:grpSp>
          <p:nvGrpSpPr>
            <p:cNvPr id="101" name="그룹 100"/>
            <p:cNvGrpSpPr/>
            <p:nvPr/>
          </p:nvGrpSpPr>
          <p:grpSpPr>
            <a:xfrm>
              <a:off x="8142934" y="825722"/>
              <a:ext cx="5412172" cy="3191404"/>
              <a:chOff x="1963937" y="1159531"/>
              <a:chExt cx="5412172" cy="3191404"/>
            </a:xfrm>
          </p:grpSpPr>
          <p:sp>
            <p:nvSpPr>
              <p:cNvPr id="104" name="순서도: 처리 103"/>
              <p:cNvSpPr/>
              <p:nvPr/>
            </p:nvSpPr>
            <p:spPr>
              <a:xfrm>
                <a:off x="4967371" y="2133729"/>
                <a:ext cx="2100620" cy="795485"/>
              </a:xfrm>
              <a:prstGeom prst="flowChartProcess">
                <a:avLst/>
              </a:prstGeom>
              <a:gradFill flip="none" rotWithShape="1">
                <a:gsLst>
                  <a:gs pos="35000">
                    <a:srgbClr val="A3C3F9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4285F4"/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ea typeface="+mj-ea"/>
                  </a:rPr>
                  <a:t>p_s = def(s)</a:t>
                </a:r>
              </a:p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ea typeface="+mj-ea"/>
                  </a:rPr>
                  <a:t>em_s = model(p_s)</a:t>
                </a:r>
                <a:endParaRPr lang="ko-KR" altLang="en-US" b="1" dirty="0">
                  <a:solidFill>
                    <a:schemeClr val="bg1"/>
                  </a:solidFill>
                  <a:ea typeface="+mj-ea"/>
                </a:endParaRPr>
              </a:p>
            </p:txBody>
          </p:sp>
          <p:sp>
            <p:nvSpPr>
              <p:cNvPr id="105" name="순서도: 준비 104"/>
              <p:cNvSpPr/>
              <p:nvPr/>
            </p:nvSpPr>
            <p:spPr>
              <a:xfrm>
                <a:off x="4656155" y="1159531"/>
                <a:ext cx="2719954" cy="795485"/>
              </a:xfrm>
              <a:prstGeom prst="flowChartPreparation">
                <a:avLst/>
              </a:prstGeom>
              <a:gradFill flip="none" rotWithShape="1">
                <a:gsLst>
                  <a:gs pos="35000">
                    <a:srgbClr val="A3C3F9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4285F4"/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latinLnBrk="1" hangingPunct="0">
                  <a:lnSpc>
                    <a:spcPct val="50000"/>
                  </a:lnSpc>
                  <a:spcAft>
                    <a:spcPct val="35000"/>
                  </a:spcAft>
                  <a:defRPr/>
                </a:pPr>
                <a:endParaRPr lang="en-US" altLang="ko-KR" sz="1050" b="1" dirty="0">
                  <a:ea typeface="+mj-ea"/>
                </a:endParaRPr>
              </a:p>
              <a:p>
                <a:pPr lvl="0" algn="ctr" latinLnBrk="1" hangingPunct="0">
                  <a:lnSpc>
                    <a:spcPct val="50000"/>
                  </a:lnSpc>
                  <a:spcAft>
                    <a:spcPct val="35000"/>
                  </a:spcAft>
                  <a:defRPr/>
                </a:pPr>
                <a:endParaRPr lang="en-US" altLang="ko-KR" sz="1050" b="1" dirty="0">
                  <a:ea typeface="+mj-ea"/>
                </a:endParaRPr>
              </a:p>
              <a:p>
                <a:pPr lvl="0" algn="ctr" latinLnBrk="1" hangingPunct="0">
                  <a:lnSpc>
                    <a:spcPct val="50000"/>
                  </a:lnSpc>
                  <a:spcAft>
                    <a:spcPct val="35000"/>
                  </a:spcAft>
                  <a:defRPr/>
                </a:pPr>
                <a:endParaRPr lang="en-US" altLang="ko-KR" sz="1050" b="1" dirty="0">
                  <a:ea typeface="+mj-ea"/>
                </a:endParaRPr>
              </a:p>
              <a:p>
                <a:pPr lvl="0" algn="ctr" latinLnBrk="1" hangingPunct="0">
                  <a:lnSpc>
                    <a:spcPct val="50000"/>
                  </a:lnSpc>
                  <a:spcAft>
                    <a:spcPct val="35000"/>
                  </a:spcAft>
                  <a:defRPr/>
                </a:pPr>
                <a:r>
                  <a:rPr lang="ko-KR" altLang="en-US" b="1" dirty="0">
                    <a:ea typeface="+mj-ea"/>
                  </a:rPr>
                  <a:t>판례 </a:t>
                </a:r>
                <a:r>
                  <a:rPr lang="ko-KR" altLang="en-US" b="1" dirty="0" err="1">
                    <a:ea typeface="+mj-ea"/>
                  </a:rPr>
                  <a:t>임베딩</a:t>
                </a:r>
                <a:r>
                  <a:rPr lang="en-US" altLang="ko-KR" b="1" dirty="0">
                    <a:ea typeface="+mj-ea"/>
                  </a:rPr>
                  <a:t>,</a:t>
                </a:r>
              </a:p>
              <a:p>
                <a:pPr lvl="0" algn="ctr" latinLnBrk="1" hangingPunct="0">
                  <a:lnSpc>
                    <a:spcPct val="50000"/>
                  </a:lnSpc>
                  <a:spcAft>
                    <a:spcPct val="35000"/>
                  </a:spcAft>
                  <a:defRPr/>
                </a:pPr>
                <a:endParaRPr lang="en-US" altLang="ko-KR" sz="700" b="1" dirty="0">
                  <a:ea typeface="+mj-ea"/>
                </a:endParaRPr>
              </a:p>
              <a:p>
                <a:pPr lvl="0" algn="ctr" latinLnBrk="1" hangingPunct="0">
                  <a:lnSpc>
                    <a:spcPct val="50000"/>
                  </a:lnSpc>
                  <a:spcAft>
                    <a:spcPct val="35000"/>
                  </a:spcAft>
                  <a:defRPr/>
                </a:pPr>
                <a:r>
                  <a:rPr lang="en-US" altLang="ko-KR" b="1" dirty="0">
                    <a:ea typeface="+mj-ea"/>
                  </a:rPr>
                  <a:t>def : </a:t>
                </a:r>
                <a:r>
                  <a:rPr lang="ko-KR" altLang="en-US" b="1" dirty="0" err="1">
                    <a:ea typeface="+mj-ea"/>
                  </a:rPr>
                  <a:t>전처리</a:t>
                </a:r>
                <a:r>
                  <a:rPr lang="ko-KR" altLang="en-US" b="1" dirty="0">
                    <a:ea typeface="+mj-ea"/>
                  </a:rPr>
                  <a:t> 함수</a:t>
                </a:r>
                <a:r>
                  <a:rPr lang="en-US" altLang="ko-KR" b="1" dirty="0">
                    <a:ea typeface="+mj-ea"/>
                  </a:rPr>
                  <a:t>,</a:t>
                </a:r>
              </a:p>
              <a:p>
                <a:pPr lvl="0" algn="ctr" latinLnBrk="1" hangingPunct="0">
                  <a:lnSpc>
                    <a:spcPct val="50000"/>
                  </a:lnSpc>
                  <a:spcAft>
                    <a:spcPct val="35000"/>
                  </a:spcAft>
                  <a:defRPr/>
                </a:pPr>
                <a:endParaRPr lang="en-US" altLang="ko-KR" sz="500" b="1" dirty="0">
                  <a:ea typeface="+mj-ea"/>
                </a:endParaRPr>
              </a:p>
              <a:p>
                <a:pPr lvl="0" algn="ctr" latinLnBrk="1" hangingPunct="0">
                  <a:lnSpc>
                    <a:spcPct val="50000"/>
                  </a:lnSpc>
                  <a:spcAft>
                    <a:spcPct val="35000"/>
                  </a:spcAft>
                  <a:defRPr/>
                </a:pPr>
                <a:r>
                  <a:rPr lang="en-US" altLang="ko-KR" b="1" dirty="0">
                    <a:ea typeface="+mj-ea"/>
                  </a:rPr>
                  <a:t>model: </a:t>
                </a:r>
                <a:r>
                  <a:rPr lang="ko-KR" altLang="en-US" b="1" dirty="0">
                    <a:ea typeface="+mj-ea"/>
                  </a:rPr>
                  <a:t>벡터 변환</a:t>
                </a:r>
                <a:endParaRPr lang="ko-KR" altLang="" b="1" dirty="0">
                  <a:ea typeface="+mj-ea"/>
                </a:endParaRPr>
              </a:p>
              <a:p>
                <a:pPr algn="ctr"/>
                <a:endParaRPr lang="ko-KR" altLang="" b="1" dirty="0">
                  <a:solidFill>
                    <a:schemeClr val="bg1"/>
                  </a:solidFill>
                  <a:ea typeface="+mj-ea"/>
                </a:endParaRPr>
              </a:p>
            </p:txBody>
          </p:sp>
          <p:cxnSp>
            <p:nvCxnSpPr>
              <p:cNvPr id="106" name="직선 화살표 연결선 105"/>
              <p:cNvCxnSpPr>
                <a:stCxn id="105" idx="2"/>
                <a:endCxn id="104" idx="0"/>
              </p:cNvCxnSpPr>
              <p:nvPr/>
            </p:nvCxnSpPr>
            <p:spPr>
              <a:xfrm>
                <a:off x="6016132" y="1955016"/>
                <a:ext cx="1549" cy="178713"/>
              </a:xfrm>
              <a:prstGeom prst="straightConnector1">
                <a:avLst/>
              </a:prstGeom>
              <a:gradFill flip="none" rotWithShape="1">
                <a:gsLst>
                  <a:gs pos="35000">
                    <a:srgbClr val="A3C3F9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4285F4"/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7" name="꺾인 연결선 106"/>
              <p:cNvCxnSpPr>
                <a:endCxn id="105" idx="1"/>
              </p:cNvCxnSpPr>
              <p:nvPr/>
            </p:nvCxnSpPr>
            <p:spPr>
              <a:xfrm flipV="1">
                <a:off x="2739646" y="1557274"/>
                <a:ext cx="1916509" cy="2272022"/>
              </a:xfrm>
              <a:prstGeom prst="bentConnector3">
                <a:avLst/>
              </a:prstGeom>
              <a:gradFill flip="none" rotWithShape="1">
                <a:gsLst>
                  <a:gs pos="35000">
                    <a:srgbClr val="A3C3F9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4285F4"/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꺾인 연결선 107"/>
              <p:cNvCxnSpPr>
                <a:stCxn id="102" idx="2"/>
              </p:cNvCxnSpPr>
              <p:nvPr/>
            </p:nvCxnSpPr>
            <p:spPr>
              <a:xfrm rot="5400000">
                <a:off x="3768049" y="2099300"/>
                <a:ext cx="447523" cy="4055747"/>
              </a:xfrm>
              <a:prstGeom prst="bentConnector2">
                <a:avLst/>
              </a:prstGeom>
              <a:gradFill flip="none" rotWithShape="1">
                <a:gsLst>
                  <a:gs pos="35000">
                    <a:srgbClr val="A3C3F9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4285F4"/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2" name="순서도: 종속 처리 101"/>
            <p:cNvSpPr/>
            <p:nvPr/>
          </p:nvSpPr>
          <p:spPr>
            <a:xfrm>
              <a:off x="11151350" y="2774118"/>
              <a:ext cx="2094660" cy="795485"/>
            </a:xfrm>
            <a:prstGeom prst="flowChartPredefinedProcess">
              <a:avLst/>
            </a:prstGeom>
            <a:gradFill flip="none" rotWithShape="1">
              <a:gsLst>
                <a:gs pos="35000">
                  <a:srgbClr val="A3C3F9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4285F4"/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ea typeface="+mj-ea"/>
                </a:rPr>
                <a:t>df[em], </a:t>
              </a:r>
              <a:r>
                <a:rPr lang="en-US" altLang="ko-KR" b="1" dirty="0" err="1">
                  <a:solidFill>
                    <a:schemeClr val="bg1"/>
                  </a:solidFill>
                  <a:ea typeface="+mj-ea"/>
                </a:rPr>
                <a:t>em_s</a:t>
              </a:r>
              <a:endParaRPr lang="ko-KR" altLang="en-US" b="1" dirty="0">
                <a:solidFill>
                  <a:schemeClr val="bg1"/>
                </a:solidFill>
                <a:ea typeface="+mj-ea"/>
              </a:endParaRPr>
            </a:p>
          </p:txBody>
        </p:sp>
        <p:cxnSp>
          <p:nvCxnSpPr>
            <p:cNvPr id="103" name="직선 화살표 연결선 102"/>
            <p:cNvCxnSpPr>
              <a:stCxn id="104" idx="2"/>
              <a:endCxn id="102" idx="0"/>
            </p:cNvCxnSpPr>
            <p:nvPr/>
          </p:nvCxnSpPr>
          <p:spPr>
            <a:xfrm>
              <a:off x="12196678" y="2595405"/>
              <a:ext cx="2002" cy="178713"/>
            </a:xfrm>
            <a:prstGeom prst="straightConnector1">
              <a:avLst/>
            </a:prstGeom>
            <a:gradFill flip="none" rotWithShape="1">
              <a:gsLst>
                <a:gs pos="35000">
                  <a:srgbClr val="A3C3F9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4285F4"/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11" name="그림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" y="415783"/>
            <a:ext cx="8038722" cy="2398106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49" y="534399"/>
            <a:ext cx="6982876" cy="258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4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743 0.35401 L 4.16667E-6 0.00031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72" y="-1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Right)">
                                      <p:cBhvr>
                                        <p:cTn id="3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8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Right)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DA9DB"/>
            </a:gs>
            <a:gs pos="62000">
              <a:srgbClr val="C6D4ED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/>
        </p:nvSpPr>
        <p:spPr>
          <a:xfrm>
            <a:off x="314225" y="265125"/>
            <a:ext cx="2146800" cy="749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400" b="1" dirty="0">
                <a:solidFill>
                  <a:schemeClr val="lt1"/>
                </a:solidFill>
                <a:latin typeface="+mn-lt"/>
                <a:ea typeface="+mj-ea"/>
              </a:rPr>
              <a:t>3</a:t>
            </a:r>
            <a:r>
              <a:rPr lang="ko" sz="3400" b="1" dirty="0">
                <a:solidFill>
                  <a:schemeClr val="lt1"/>
                </a:solidFill>
                <a:latin typeface="+mn-lt"/>
                <a:ea typeface="+mj-ea"/>
              </a:rPr>
              <a:t>. 웹 소개</a:t>
            </a:r>
            <a:endParaRPr sz="3400" b="1" dirty="0">
              <a:solidFill>
                <a:schemeClr val="lt1"/>
              </a:solidFill>
              <a:latin typeface="+mn-lt"/>
              <a:ea typeface="+mj-ea"/>
              <a:cs typeface="Batang"/>
              <a:sym typeface="Batang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150" y="848100"/>
            <a:ext cx="8488751" cy="569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0" y="4755747"/>
            <a:ext cx="9144000" cy="387752"/>
          </a:xfrm>
          <a:prstGeom prst="flowChartProcess">
            <a:avLst/>
          </a:prstGeom>
          <a:solidFill>
            <a:srgbClr val="8FAAD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Sanjae</a:t>
            </a:r>
            <a:endParaRPr sz="1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887530" y="533415"/>
            <a:ext cx="3726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/>
              <a:t>IA(Information Architecture)</a:t>
            </a:r>
            <a:endParaRPr sz="1800">
              <a:solidFill>
                <a:srgbClr val="000000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207" name="Google Shape;207;p21"/>
          <p:cNvSpPr/>
          <p:nvPr/>
        </p:nvSpPr>
        <p:spPr>
          <a:xfrm rot="5400000">
            <a:off x="199342" y="272145"/>
            <a:ext cx="925290" cy="381000"/>
          </a:xfrm>
          <a:custGeom>
            <a:avLst/>
            <a:gdLst/>
            <a:ahLst/>
            <a:cxnLst/>
            <a:rect l="l" t="t" r="r" b="b"/>
            <a:pathLst>
              <a:path w="1225550" h="508000" extrusionOk="0">
                <a:moveTo>
                  <a:pt x="0" y="508000"/>
                </a:moveTo>
                <a:lnTo>
                  <a:pt x="0" y="0"/>
                </a:lnTo>
                <a:lnTo>
                  <a:pt x="1140883" y="0"/>
                </a:lnTo>
                <a:cubicBezTo>
                  <a:pt x="1187643" y="0"/>
                  <a:pt x="1225550" y="37907"/>
                  <a:pt x="1225550" y="84667"/>
                </a:cubicBezTo>
                <a:lnTo>
                  <a:pt x="1225550" y="423333"/>
                </a:lnTo>
                <a:cubicBezTo>
                  <a:pt x="1225550" y="470093"/>
                  <a:pt x="1187643" y="508000"/>
                  <a:pt x="1140883" y="508000"/>
                </a:cubicBez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436451" y="533425"/>
            <a:ext cx="53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en-US" altLang="ko" sz="2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21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78;p21">
            <a:extLst>
              <a:ext uri="{FF2B5EF4-FFF2-40B4-BE49-F238E27FC236}">
                <a16:creationId xmlns:a16="http://schemas.microsoft.com/office/drawing/2014/main" id="{0DC76A06-4016-B6E1-C7A0-529C7C2137EC}"/>
              </a:ext>
            </a:extLst>
          </p:cNvPr>
          <p:cNvSpPr/>
          <p:nvPr/>
        </p:nvSpPr>
        <p:spPr>
          <a:xfrm>
            <a:off x="541281" y="2107523"/>
            <a:ext cx="986400" cy="275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sz="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9;p21">
            <a:extLst>
              <a:ext uri="{FF2B5EF4-FFF2-40B4-BE49-F238E27FC236}">
                <a16:creationId xmlns:a16="http://schemas.microsoft.com/office/drawing/2014/main" id="{6A9DAEE9-08DD-B05F-CD62-CB04A8AB32C2}"/>
              </a:ext>
            </a:extLst>
          </p:cNvPr>
          <p:cNvSpPr/>
          <p:nvPr/>
        </p:nvSpPr>
        <p:spPr>
          <a:xfrm>
            <a:off x="1920931" y="1627785"/>
            <a:ext cx="986400" cy="275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판례문 페이지</a:t>
            </a:r>
            <a:endParaRPr sz="1100" b="1"/>
          </a:p>
        </p:txBody>
      </p:sp>
      <p:sp>
        <p:nvSpPr>
          <p:cNvPr id="4" name="Google Shape;180;p21">
            <a:extLst>
              <a:ext uri="{FF2B5EF4-FFF2-40B4-BE49-F238E27FC236}">
                <a16:creationId xmlns:a16="http://schemas.microsoft.com/office/drawing/2014/main" id="{0BE00B24-E438-D027-D7B8-574D61AE4B98}"/>
              </a:ext>
            </a:extLst>
          </p:cNvPr>
          <p:cNvSpPr/>
          <p:nvPr/>
        </p:nvSpPr>
        <p:spPr>
          <a:xfrm>
            <a:off x="3345657" y="1625370"/>
            <a:ext cx="986400" cy="275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100" b="1"/>
          </a:p>
        </p:txBody>
      </p:sp>
      <p:sp>
        <p:nvSpPr>
          <p:cNvPr id="5" name="Google Shape;181;p21">
            <a:extLst>
              <a:ext uri="{FF2B5EF4-FFF2-40B4-BE49-F238E27FC236}">
                <a16:creationId xmlns:a16="http://schemas.microsoft.com/office/drawing/2014/main" id="{E44E9963-8A70-ACE6-2950-24585FAB822E}"/>
              </a:ext>
            </a:extLst>
          </p:cNvPr>
          <p:cNvSpPr/>
          <p:nvPr/>
        </p:nvSpPr>
        <p:spPr>
          <a:xfrm>
            <a:off x="4770383" y="1625370"/>
            <a:ext cx="986400" cy="275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검색한 판례문</a:t>
            </a:r>
            <a:endParaRPr sz="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82;p21">
            <a:extLst>
              <a:ext uri="{FF2B5EF4-FFF2-40B4-BE49-F238E27FC236}">
                <a16:creationId xmlns:a16="http://schemas.microsoft.com/office/drawing/2014/main" id="{23497A34-58E1-90B7-E263-FD4FCE75E3E4}"/>
              </a:ext>
            </a:extLst>
          </p:cNvPr>
          <p:cNvSpPr/>
          <p:nvPr/>
        </p:nvSpPr>
        <p:spPr>
          <a:xfrm>
            <a:off x="1920931" y="2545405"/>
            <a:ext cx="986400" cy="275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산재 판별</a:t>
            </a:r>
            <a:endParaRPr sz="1100" b="1"/>
          </a:p>
        </p:txBody>
      </p:sp>
      <p:sp>
        <p:nvSpPr>
          <p:cNvPr id="7" name="Google Shape;183;p21">
            <a:extLst>
              <a:ext uri="{FF2B5EF4-FFF2-40B4-BE49-F238E27FC236}">
                <a16:creationId xmlns:a16="http://schemas.microsoft.com/office/drawing/2014/main" id="{6D575E86-9D52-7627-C6AF-C6812F10FABA}"/>
              </a:ext>
            </a:extLst>
          </p:cNvPr>
          <p:cNvSpPr/>
          <p:nvPr/>
        </p:nvSpPr>
        <p:spPr>
          <a:xfrm>
            <a:off x="3345657" y="2545405"/>
            <a:ext cx="986400" cy="275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산재 유형 선택</a:t>
            </a:r>
            <a:endParaRPr sz="1100" b="1"/>
          </a:p>
        </p:txBody>
      </p:sp>
      <p:sp>
        <p:nvSpPr>
          <p:cNvPr id="8" name="Google Shape;184;p21">
            <a:extLst>
              <a:ext uri="{FF2B5EF4-FFF2-40B4-BE49-F238E27FC236}">
                <a16:creationId xmlns:a16="http://schemas.microsoft.com/office/drawing/2014/main" id="{CFAF8294-C6B2-3373-1D68-4C7B85D95A22}"/>
              </a:ext>
            </a:extLst>
          </p:cNvPr>
          <p:cNvSpPr/>
          <p:nvPr/>
        </p:nvSpPr>
        <p:spPr>
          <a:xfrm>
            <a:off x="4770383" y="2545405"/>
            <a:ext cx="986400" cy="275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산재 내용 입력</a:t>
            </a:r>
            <a:endParaRPr sz="1100" b="1"/>
          </a:p>
        </p:txBody>
      </p:sp>
      <p:sp>
        <p:nvSpPr>
          <p:cNvPr id="9" name="Google Shape;185;p21">
            <a:extLst>
              <a:ext uri="{FF2B5EF4-FFF2-40B4-BE49-F238E27FC236}">
                <a16:creationId xmlns:a16="http://schemas.microsoft.com/office/drawing/2014/main" id="{4EDFF0FB-FEE5-608B-9065-01011E5ACC65}"/>
              </a:ext>
            </a:extLst>
          </p:cNvPr>
          <p:cNvSpPr/>
          <p:nvPr/>
        </p:nvSpPr>
        <p:spPr>
          <a:xfrm>
            <a:off x="7616309" y="2244969"/>
            <a:ext cx="986400" cy="275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불가능</a:t>
            </a:r>
            <a:endParaRPr sz="1100" b="1"/>
          </a:p>
        </p:txBody>
      </p:sp>
      <p:sp>
        <p:nvSpPr>
          <p:cNvPr id="10" name="Google Shape;186;p21">
            <a:extLst>
              <a:ext uri="{FF2B5EF4-FFF2-40B4-BE49-F238E27FC236}">
                <a16:creationId xmlns:a16="http://schemas.microsoft.com/office/drawing/2014/main" id="{DB1AD2F5-C788-A2DF-D525-D6C1E291173C}"/>
              </a:ext>
            </a:extLst>
          </p:cNvPr>
          <p:cNvSpPr/>
          <p:nvPr/>
        </p:nvSpPr>
        <p:spPr>
          <a:xfrm>
            <a:off x="6195109" y="2820691"/>
            <a:ext cx="986400" cy="275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가능</a:t>
            </a:r>
            <a:endParaRPr sz="1100" b="1"/>
          </a:p>
        </p:txBody>
      </p:sp>
      <p:sp>
        <p:nvSpPr>
          <p:cNvPr id="11" name="Google Shape;187;p21">
            <a:extLst>
              <a:ext uri="{FF2B5EF4-FFF2-40B4-BE49-F238E27FC236}">
                <a16:creationId xmlns:a16="http://schemas.microsoft.com/office/drawing/2014/main" id="{75F7437F-0DAD-A2DD-5AC3-F94E4F6BB0C0}"/>
              </a:ext>
            </a:extLst>
          </p:cNvPr>
          <p:cNvSpPr/>
          <p:nvPr/>
        </p:nvSpPr>
        <p:spPr>
          <a:xfrm>
            <a:off x="6195111" y="2244969"/>
            <a:ext cx="986400" cy="275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 세부사항</a:t>
            </a:r>
            <a:endParaRPr sz="1100" b="1"/>
          </a:p>
        </p:txBody>
      </p:sp>
      <p:sp>
        <p:nvSpPr>
          <p:cNvPr id="12" name="Google Shape;188;p21">
            <a:extLst>
              <a:ext uri="{FF2B5EF4-FFF2-40B4-BE49-F238E27FC236}">
                <a16:creationId xmlns:a16="http://schemas.microsoft.com/office/drawing/2014/main" id="{B0194554-4166-D452-890D-DAA3E94563AC}"/>
              </a:ext>
            </a:extLst>
          </p:cNvPr>
          <p:cNvSpPr/>
          <p:nvPr/>
        </p:nvSpPr>
        <p:spPr>
          <a:xfrm>
            <a:off x="4774083" y="3371263"/>
            <a:ext cx="986400" cy="275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금액 계산</a:t>
            </a:r>
            <a:endParaRPr sz="1100" b="1"/>
          </a:p>
        </p:txBody>
      </p:sp>
      <p:sp>
        <p:nvSpPr>
          <p:cNvPr id="13" name="Google Shape;189;p21">
            <a:extLst>
              <a:ext uri="{FF2B5EF4-FFF2-40B4-BE49-F238E27FC236}">
                <a16:creationId xmlns:a16="http://schemas.microsoft.com/office/drawing/2014/main" id="{4291739A-FC12-3460-FAE5-109EA8F29062}"/>
              </a:ext>
            </a:extLst>
          </p:cNvPr>
          <p:cNvSpPr/>
          <p:nvPr/>
        </p:nvSpPr>
        <p:spPr>
          <a:xfrm>
            <a:off x="3357079" y="3371263"/>
            <a:ext cx="986400" cy="275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계산 결과</a:t>
            </a:r>
            <a:endParaRPr sz="1100" b="1"/>
          </a:p>
        </p:txBody>
      </p:sp>
      <p:cxnSp>
        <p:nvCxnSpPr>
          <p:cNvPr id="14" name="Google Shape;190;p21">
            <a:extLst>
              <a:ext uri="{FF2B5EF4-FFF2-40B4-BE49-F238E27FC236}">
                <a16:creationId xmlns:a16="http://schemas.microsoft.com/office/drawing/2014/main" id="{85080F31-A05D-CA70-CDF6-97155153ECF5}"/>
              </a:ext>
            </a:extLst>
          </p:cNvPr>
          <p:cNvCxnSpPr>
            <a:stCxn id="2" idx="3"/>
            <a:endCxn id="3" idx="1"/>
          </p:cNvCxnSpPr>
          <p:nvPr/>
        </p:nvCxnSpPr>
        <p:spPr>
          <a:xfrm rot="10800000" flipH="1">
            <a:off x="1527682" y="1765373"/>
            <a:ext cx="393300" cy="479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5" name="Google Shape;191;p21">
            <a:extLst>
              <a:ext uri="{FF2B5EF4-FFF2-40B4-BE49-F238E27FC236}">
                <a16:creationId xmlns:a16="http://schemas.microsoft.com/office/drawing/2014/main" id="{F05439B0-7A0C-8A6E-8C0F-5A940D87CD61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1527682" y="2245073"/>
            <a:ext cx="393300" cy="438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6" name="Google Shape;192;p21">
            <a:extLst>
              <a:ext uri="{FF2B5EF4-FFF2-40B4-BE49-F238E27FC236}">
                <a16:creationId xmlns:a16="http://schemas.microsoft.com/office/drawing/2014/main" id="{C91AC74F-BD4F-1C96-CDFF-CFCCFA20C90D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rot="10800000" flipH="1">
            <a:off x="5756783" y="2382655"/>
            <a:ext cx="438300" cy="3003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7" name="Google Shape;193;p21">
            <a:extLst>
              <a:ext uri="{FF2B5EF4-FFF2-40B4-BE49-F238E27FC236}">
                <a16:creationId xmlns:a16="http://schemas.microsoft.com/office/drawing/2014/main" id="{5C887EEC-4DD1-AF80-CA98-0FF922289E2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5756783" y="2682955"/>
            <a:ext cx="438300" cy="2754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8" name="Google Shape;194;p21">
            <a:extLst>
              <a:ext uri="{FF2B5EF4-FFF2-40B4-BE49-F238E27FC236}">
                <a16:creationId xmlns:a16="http://schemas.microsoft.com/office/drawing/2014/main" id="{73FA6F2D-0DEB-7729-743F-FC8C520A0B21}"/>
              </a:ext>
            </a:extLst>
          </p:cNvPr>
          <p:cNvCxnSpPr>
            <a:stCxn id="3" idx="3"/>
            <a:endCxn id="4" idx="1"/>
          </p:cNvCxnSpPr>
          <p:nvPr/>
        </p:nvCxnSpPr>
        <p:spPr>
          <a:xfrm rot="10800000" flipH="1">
            <a:off x="2907331" y="1762935"/>
            <a:ext cx="438300" cy="2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9" name="Google Shape;195;p21">
            <a:extLst>
              <a:ext uri="{FF2B5EF4-FFF2-40B4-BE49-F238E27FC236}">
                <a16:creationId xmlns:a16="http://schemas.microsoft.com/office/drawing/2014/main" id="{925BFAC8-43FE-AF2E-FAEB-ACE9EEFEA41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332057" y="1762920"/>
            <a:ext cx="438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0" name="Google Shape;196;p21">
            <a:extLst>
              <a:ext uri="{FF2B5EF4-FFF2-40B4-BE49-F238E27FC236}">
                <a16:creationId xmlns:a16="http://schemas.microsoft.com/office/drawing/2014/main" id="{0D0E34C9-FF06-3B0F-AEC8-D2C77ABFA41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907331" y="2682955"/>
            <a:ext cx="438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1" name="Google Shape;197;p21">
            <a:extLst>
              <a:ext uri="{FF2B5EF4-FFF2-40B4-BE49-F238E27FC236}">
                <a16:creationId xmlns:a16="http://schemas.microsoft.com/office/drawing/2014/main" id="{2AB25BF6-6AA1-43DF-C51A-816F7D104712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332057" y="2682955"/>
            <a:ext cx="438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2" name="Google Shape;198;p21">
            <a:extLst>
              <a:ext uri="{FF2B5EF4-FFF2-40B4-BE49-F238E27FC236}">
                <a16:creationId xmlns:a16="http://schemas.microsoft.com/office/drawing/2014/main" id="{F7CD1552-5E74-EF46-823B-D2EF7384982C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7181511" y="2382519"/>
            <a:ext cx="434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3" name="Google Shape;199;p21">
            <a:extLst>
              <a:ext uri="{FF2B5EF4-FFF2-40B4-BE49-F238E27FC236}">
                <a16:creationId xmlns:a16="http://schemas.microsoft.com/office/drawing/2014/main" id="{D571EA74-7041-3D74-B933-B4A52EEF6D6C}"/>
              </a:ext>
            </a:extLst>
          </p:cNvPr>
          <p:cNvCxnSpPr/>
          <p:nvPr/>
        </p:nvCxnSpPr>
        <p:spPr>
          <a:xfrm rot="10800000">
            <a:off x="4343506" y="3508906"/>
            <a:ext cx="438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24" name="Google Shape;201;p21">
            <a:extLst>
              <a:ext uri="{FF2B5EF4-FFF2-40B4-BE49-F238E27FC236}">
                <a16:creationId xmlns:a16="http://schemas.microsoft.com/office/drawing/2014/main" id="{93C06960-0B86-7B02-9304-C23725662D5C}"/>
              </a:ext>
            </a:extLst>
          </p:cNvPr>
          <p:cNvSpPr/>
          <p:nvPr/>
        </p:nvSpPr>
        <p:spPr>
          <a:xfrm>
            <a:off x="4774083" y="3780580"/>
            <a:ext cx="986400" cy="275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노무사 추천</a:t>
            </a:r>
            <a:endParaRPr sz="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" name="Google Shape;202;p21">
            <a:extLst>
              <a:ext uri="{FF2B5EF4-FFF2-40B4-BE49-F238E27FC236}">
                <a16:creationId xmlns:a16="http://schemas.microsoft.com/office/drawing/2014/main" id="{12D4D80B-42A0-34DE-3580-1B02848BD8C1}"/>
              </a:ext>
            </a:extLst>
          </p:cNvPr>
          <p:cNvCxnSpPr>
            <a:stCxn id="10" idx="2"/>
            <a:endCxn id="12" idx="3"/>
          </p:cNvCxnSpPr>
          <p:nvPr/>
        </p:nvCxnSpPr>
        <p:spPr>
          <a:xfrm rot="5400000">
            <a:off x="6017809" y="2838391"/>
            <a:ext cx="413100" cy="9279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203;p21">
            <a:extLst>
              <a:ext uri="{FF2B5EF4-FFF2-40B4-BE49-F238E27FC236}">
                <a16:creationId xmlns:a16="http://schemas.microsoft.com/office/drawing/2014/main" id="{A349C09B-FD8D-09B1-019C-C0BEBA431634}"/>
              </a:ext>
            </a:extLst>
          </p:cNvPr>
          <p:cNvCxnSpPr>
            <a:cxnSpLocks/>
            <a:stCxn id="10" idx="2"/>
            <a:endCxn id="24" idx="3"/>
          </p:cNvCxnSpPr>
          <p:nvPr/>
        </p:nvCxnSpPr>
        <p:spPr>
          <a:xfrm rot="5400000">
            <a:off x="5813209" y="3042991"/>
            <a:ext cx="822300" cy="9279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204;p21">
            <a:extLst>
              <a:ext uri="{FF2B5EF4-FFF2-40B4-BE49-F238E27FC236}">
                <a16:creationId xmlns:a16="http://schemas.microsoft.com/office/drawing/2014/main" id="{3DB23BBE-08EA-D43D-49E8-074EF12ED063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6688311" y="2520069"/>
            <a:ext cx="0" cy="300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8" name="Google Shape;205;p21">
            <a:extLst>
              <a:ext uri="{FF2B5EF4-FFF2-40B4-BE49-F238E27FC236}">
                <a16:creationId xmlns:a16="http://schemas.microsoft.com/office/drawing/2014/main" id="{83FB5343-2152-CF0E-8D71-85C9BA43F0F6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495207" y="2713145"/>
            <a:ext cx="1807378" cy="1421226"/>
          </a:xfrm>
          <a:prstGeom prst="bentConnector3">
            <a:avLst>
              <a:gd name="adj1" fmla="val 10032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01;p21">
            <a:extLst>
              <a:ext uri="{FF2B5EF4-FFF2-40B4-BE49-F238E27FC236}">
                <a16:creationId xmlns:a16="http://schemas.microsoft.com/office/drawing/2014/main" id="{EF858E8E-4777-5D5A-CF8A-C30786007D5C}"/>
              </a:ext>
            </a:extLst>
          </p:cNvPr>
          <p:cNvSpPr/>
          <p:nvPr/>
        </p:nvSpPr>
        <p:spPr>
          <a:xfrm>
            <a:off x="4781806" y="4189897"/>
            <a:ext cx="986400" cy="275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유사한 판례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" name="Google Shape;203;p21">
            <a:extLst>
              <a:ext uri="{FF2B5EF4-FFF2-40B4-BE49-F238E27FC236}">
                <a16:creationId xmlns:a16="http://schemas.microsoft.com/office/drawing/2014/main" id="{DF0596DB-402F-A267-0B9B-EC436CE7081A}"/>
              </a:ext>
            </a:extLst>
          </p:cNvPr>
          <p:cNvCxnSpPr>
            <a:cxnSpLocks/>
            <a:stCxn id="10" idx="2"/>
            <a:endCxn id="29" idx="3"/>
          </p:cNvCxnSpPr>
          <p:nvPr/>
        </p:nvCxnSpPr>
        <p:spPr>
          <a:xfrm rot="5400000">
            <a:off x="5612430" y="3251568"/>
            <a:ext cx="1231656" cy="920103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/>
        </p:nvSpPr>
        <p:spPr>
          <a:xfrm>
            <a:off x="887530" y="533415"/>
            <a:ext cx="3726300" cy="42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latin typeface="+mn-lt"/>
                <a:ea typeface="+mj-ea"/>
              </a:rPr>
              <a:t>메인페이지</a:t>
            </a:r>
            <a:endParaRPr sz="1800" dirty="0">
              <a:solidFill>
                <a:srgbClr val="000000"/>
              </a:solidFill>
              <a:latin typeface="+mn-lt"/>
              <a:ea typeface="+mj-ea"/>
              <a:cs typeface="Batang"/>
              <a:sym typeface="Batang"/>
            </a:endParaRPr>
          </a:p>
        </p:txBody>
      </p:sp>
      <p:sp>
        <p:nvSpPr>
          <p:cNvPr id="215" name="Google Shape;215;p22"/>
          <p:cNvSpPr/>
          <p:nvPr/>
        </p:nvSpPr>
        <p:spPr>
          <a:xfrm rot="5400000">
            <a:off x="199342" y="272145"/>
            <a:ext cx="925290" cy="381000"/>
          </a:xfrm>
          <a:custGeom>
            <a:avLst/>
            <a:gdLst/>
            <a:ahLst/>
            <a:cxnLst/>
            <a:rect l="l" t="t" r="r" b="b"/>
            <a:pathLst>
              <a:path w="1225550" h="508000" extrusionOk="0">
                <a:moveTo>
                  <a:pt x="0" y="508000"/>
                </a:moveTo>
                <a:lnTo>
                  <a:pt x="0" y="0"/>
                </a:lnTo>
                <a:lnTo>
                  <a:pt x="1140883" y="0"/>
                </a:lnTo>
                <a:cubicBezTo>
                  <a:pt x="1187643" y="0"/>
                  <a:pt x="1225550" y="37907"/>
                  <a:pt x="1225550" y="84667"/>
                </a:cubicBezTo>
                <a:lnTo>
                  <a:pt x="1225550" y="423333"/>
                </a:lnTo>
                <a:cubicBezTo>
                  <a:pt x="1225550" y="470093"/>
                  <a:pt x="1187643" y="508000"/>
                  <a:pt x="1140883" y="508000"/>
                </a:cubicBez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436452" y="533425"/>
            <a:ext cx="579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en-US" altLang="ko" sz="2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21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22"/>
          <p:cNvSpPr txBox="1"/>
          <p:nvPr/>
        </p:nvSpPr>
        <p:spPr>
          <a:xfrm>
            <a:off x="-2630875" y="1469913"/>
            <a:ext cx="2542500" cy="19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복잡한 산재 신청 절차를 간소화하고, 법적 지식이 부족한 노동자들이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자신의 산재 신청 가능성을 쉽게 판단할 수 있도록 돕는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애플리케이션입니다. 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카테고리별 기능을 통해 간편한 이용이 가능하게 제작했습니다.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8" name="그룹 230"/>
          <p:cNvGrpSpPr/>
          <p:nvPr/>
        </p:nvGrpSpPr>
        <p:grpSpPr>
          <a:xfrm>
            <a:off x="3477768" y="857408"/>
            <a:ext cx="4887283" cy="13139468"/>
            <a:chOff x="-26072308" y="-17532352"/>
            <a:chExt cx="18288000" cy="52677312"/>
          </a:xfrm>
        </p:grpSpPr>
        <p:pic>
          <p:nvPicPr>
            <p:cNvPr id="259" name="Picture 3" descr="https://lh7-rt.googleusercontent.com/slidesz/AGV_vUdNYQ-vj37rW_7CElIl27xfo1mIxeFKv9LiRr5hf-Ca1wp-dS5LBUxp2YYSm8dx7hiGHDwgHv9JQo4UMneRlNLSIAPNwjC3bQuhb7cMU-1XPYLKX3wFDjkmEWKuzXkCAZgdMYNSfbqbQuV8xJZ_5BWlS4tq4G8B=s2048?key=hr1UriV9dFfSjtYwdcgxcA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-26072308" y="-17532352"/>
              <a:ext cx="18288000" cy="9906001"/>
            </a:xfrm>
            <a:prstGeom prst="rect">
              <a:avLst/>
            </a:prstGeom>
            <a:noFill/>
          </p:spPr>
        </p:pic>
        <p:pic>
          <p:nvPicPr>
            <p:cNvPr id="260" name="Picture 4" descr="https://lh7-rt.googleusercontent.com/slidesz/AGV_vUdtSUaONWzkXKfLdbx5iGqVZ_4t2s9V9q9XnR2oKmiogqmK2WQUmsYaT4iq5F7BMnkFPQVHM8qRpMIrecLxkSa0iHPjq-zi6B1aik-qcOwmfFOmO1cqm5LTK17tBQjNNcd3RgTXb4lkNjP0uhHMnC0tUNw-g4U=s2048?key=hr1UriV9dFfSjtYwdcgxcA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26072308" y="-7477125"/>
              <a:ext cx="18288000" cy="8591551"/>
            </a:xfrm>
            <a:prstGeom prst="rect">
              <a:avLst/>
            </a:prstGeom>
            <a:noFill/>
          </p:spPr>
        </p:pic>
        <p:pic>
          <p:nvPicPr>
            <p:cNvPr id="261" name="Picture 5" descr="https://lh7-rt.googleusercontent.com/slidesz/AGV_vUdgSoQy840Jrla2J3bu3-1SJniELB86_dPlHTj1WEZIl2zADv6Hn6sOKG0b0Og_EeAxseIVglqE6IltmLrZH_w3a_PSnlWnii8m1Br22RRsiWS5UEEXWVGawI59mRzfuA32vob0q9rVofiB_6CyZ7OOkbzV3mM=s2048?key=hr1UriV9dFfSjtYwdcgxcA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-26072308" y="1085850"/>
              <a:ext cx="18288000" cy="8553450"/>
            </a:xfrm>
            <a:prstGeom prst="rect">
              <a:avLst/>
            </a:prstGeom>
            <a:noFill/>
            <a:effectLst>
              <a:softEdge rad="25400"/>
            </a:effectLst>
          </p:spPr>
        </p:pic>
        <p:pic>
          <p:nvPicPr>
            <p:cNvPr id="262" name="Picture 6" descr="https://lh7-rt.googleusercontent.com/slidesz/AGV_vUe3tJ3tjhiJHltF7ngdvw1a4ZCGpUluHZKyPYPwMsYFBT3TD3P3CjZfux8S2-t39DYMyWfV01yTHwZS5dt_y-2koh4_Z0kJDrNuvv0mR5S1SnajXAoQX-h5-75IvbvqnZ1-HF-53HRO0Ke-zXhHWGUJn4k66WNZ=s2048?key=hr1UriV9dFfSjtYwdcgxcA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-26036672" y="9481456"/>
              <a:ext cx="18242282" cy="8541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Picture 7" descr="https://lh7-rt.googleusercontent.com/slidesz/AGV_vUeBvtS6EZEYpbqUkODi-it2e_WTcLHzHoYjrb1YXp9V9qDF1phRMkwTNLLAQZb36wxKyRBmvm3cV9AzVtcQqCkTPHpREPS_1Ai1WJPkrUq1Z1n7ncAtBz1GUB_tR2HCpAeEBCbQp9_soA4ixaNOXtTukDm-umRr=s2048?key=hr1UriV9dFfSjtYwdcgxcA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-25958008" y="18044428"/>
              <a:ext cx="18173700" cy="8610601"/>
            </a:xfrm>
            <a:prstGeom prst="rect">
              <a:avLst/>
            </a:prstGeom>
            <a:noFill/>
          </p:spPr>
        </p:pic>
        <p:pic>
          <p:nvPicPr>
            <p:cNvPr id="264" name="Picture 8" descr="https://lh7-rt.googleusercontent.com/slidesz/AGV_vUfSwMNrva7AlOkWIoTzvO0_X-2uhnS5cWIHHX3kaLfbBzZi5fn41Kg4Rtn2fu1JOXqAvUGU3gOJLypAnzoTACVUG3KJsp-nTJa5pL2VlenjriK5eOBD0lTbnPXzuxGpylHOJPMmAH5JLkaBKwKTyO4fdy4Ny4cv=s2048?key=hr1UriV9dFfSjtYwdcgxcA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-25958008" y="26553410"/>
              <a:ext cx="18173700" cy="8591549"/>
            </a:xfrm>
            <a:prstGeom prst="rect">
              <a:avLst/>
            </a:prstGeom>
            <a:noFill/>
          </p:spPr>
        </p:pic>
      </p:grpSp>
      <p:grpSp>
        <p:nvGrpSpPr>
          <p:cNvPr id="265" name="그룹 237"/>
          <p:cNvGrpSpPr/>
          <p:nvPr/>
        </p:nvGrpSpPr>
        <p:grpSpPr>
          <a:xfrm>
            <a:off x="3213042" y="-252411"/>
            <a:ext cx="5428511" cy="5133788"/>
            <a:chOff x="3381828" y="-75886"/>
            <a:chExt cx="8345545" cy="7333029"/>
          </a:xfrm>
        </p:grpSpPr>
        <p:grpSp>
          <p:nvGrpSpPr>
            <p:cNvPr id="266" name="그룹 11"/>
            <p:cNvGrpSpPr/>
            <p:nvPr/>
          </p:nvGrpSpPr>
          <p:grpSpPr>
            <a:xfrm>
              <a:off x="3381828" y="-75886"/>
              <a:ext cx="8345545" cy="7333029"/>
              <a:chOff x="3381828" y="-75886"/>
              <a:chExt cx="8345545" cy="7333029"/>
            </a:xfrm>
          </p:grpSpPr>
          <p:sp>
            <p:nvSpPr>
              <p:cNvPr id="267" name="직사각형 10"/>
              <p:cNvSpPr/>
              <p:nvPr/>
            </p:nvSpPr>
            <p:spPr>
              <a:xfrm>
                <a:off x="3381828" y="5878286"/>
                <a:ext cx="8316686" cy="13788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268" name="직사각형 25"/>
              <p:cNvSpPr/>
              <p:nvPr/>
            </p:nvSpPr>
            <p:spPr>
              <a:xfrm>
                <a:off x="3410687" y="-75886"/>
                <a:ext cx="8316686" cy="13788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  <p:pic>
          <p:nvPicPr>
            <p:cNvPr id="269" name="그림 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381828" y="1182914"/>
              <a:ext cx="8316686" cy="5595628"/>
            </a:xfrm>
            <a:prstGeom prst="rect">
              <a:avLst/>
            </a:prstGeom>
          </p:spPr>
        </p:pic>
      </p:grpSp>
      <p:sp>
        <p:nvSpPr>
          <p:cNvPr id="229" name="Google Shape;229;p22"/>
          <p:cNvSpPr/>
          <p:nvPr/>
        </p:nvSpPr>
        <p:spPr>
          <a:xfrm>
            <a:off x="0" y="4754597"/>
            <a:ext cx="9144000" cy="387752"/>
          </a:xfrm>
          <a:prstGeom prst="flowChartProcess">
            <a:avLst/>
          </a:prstGeom>
          <a:solidFill>
            <a:srgbClr val="8FAAD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Sanjae</a:t>
            </a:r>
            <a:endParaRPr sz="1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0 0.00091 L -0.00000 -0.49536 " pathEditMode="relative" ptsTypes="">
                                      <p:cBhvr>
                                        <p:cTn id="13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49537 L 0.00017 -0.9336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93364 L 0.00017 -1.6719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3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 animBg="1"/>
      <p:bldP spid="258" grpId="1" animBg="1"/>
      <p:bldP spid="258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/>
        </p:nvSpPr>
        <p:spPr>
          <a:xfrm>
            <a:off x="887530" y="533415"/>
            <a:ext cx="3726300" cy="42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latin typeface="+mn-lt"/>
                <a:ea typeface="+mn-ea"/>
              </a:rPr>
              <a:t>산재판례</a:t>
            </a:r>
            <a:r>
              <a:rPr lang="ko-KR" altLang="en-US" sz="1800" b="1" dirty="0">
                <a:latin typeface="+mn-lt"/>
                <a:ea typeface="+mn-ea"/>
              </a:rPr>
              <a:t> 검색</a:t>
            </a:r>
            <a:endParaRPr sz="1800" dirty="0">
              <a:solidFill>
                <a:srgbClr val="000000"/>
              </a:solidFill>
              <a:latin typeface="+mn-lt"/>
              <a:ea typeface="+mn-ea"/>
              <a:cs typeface="Batang"/>
              <a:sym typeface="Batang"/>
            </a:endParaRPr>
          </a:p>
        </p:txBody>
      </p:sp>
      <p:sp>
        <p:nvSpPr>
          <p:cNvPr id="236" name="Google Shape;236;p23"/>
          <p:cNvSpPr/>
          <p:nvPr/>
        </p:nvSpPr>
        <p:spPr>
          <a:xfrm rot="5400000">
            <a:off x="199342" y="272145"/>
            <a:ext cx="925290" cy="381000"/>
          </a:xfrm>
          <a:custGeom>
            <a:avLst/>
            <a:gdLst/>
            <a:ahLst/>
            <a:cxnLst/>
            <a:rect l="l" t="t" r="r" b="b"/>
            <a:pathLst>
              <a:path w="1225550" h="508000" extrusionOk="0">
                <a:moveTo>
                  <a:pt x="0" y="508000"/>
                </a:moveTo>
                <a:lnTo>
                  <a:pt x="0" y="0"/>
                </a:lnTo>
                <a:lnTo>
                  <a:pt x="1140883" y="0"/>
                </a:lnTo>
                <a:cubicBezTo>
                  <a:pt x="1187643" y="0"/>
                  <a:pt x="1225550" y="37907"/>
                  <a:pt x="1225550" y="84667"/>
                </a:cubicBezTo>
                <a:lnTo>
                  <a:pt x="1225550" y="423333"/>
                </a:lnTo>
                <a:cubicBezTo>
                  <a:pt x="1225550" y="470093"/>
                  <a:pt x="1187643" y="508000"/>
                  <a:pt x="1140883" y="508000"/>
                </a:cubicBez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436451" y="533425"/>
            <a:ext cx="568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en-US" altLang="ko" sz="2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21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4" name="Google Shape;2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150" y="835325"/>
            <a:ext cx="4914998" cy="2479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3"/>
          <p:cNvSpPr txBox="1"/>
          <p:nvPr/>
        </p:nvSpPr>
        <p:spPr>
          <a:xfrm>
            <a:off x="-2630875" y="1469913"/>
            <a:ext cx="2542500" cy="10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먼저 판례문 검색 페이지 입니다.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찾는 유형 또는 내용의 판례문을 검색 후 상세 정보 페이지에서 사건 결과, 유형 등을 볼 수 있게 만들었습니다.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455899" y="845948"/>
            <a:ext cx="4914000" cy="4791515"/>
            <a:chOff x="5218791" y="-648161"/>
            <a:chExt cx="4914000" cy="4791515"/>
          </a:xfrm>
        </p:grpSpPr>
        <p:pic>
          <p:nvPicPr>
            <p:cNvPr id="245" name="Google Shape;24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18791" y="-648161"/>
              <a:ext cx="4914000" cy="24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791" y="1832239"/>
              <a:ext cx="4914000" cy="2311115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3463648" y="858870"/>
            <a:ext cx="4914000" cy="4792537"/>
            <a:chOff x="7397850" y="1905986"/>
            <a:chExt cx="4914000" cy="4792537"/>
          </a:xfrm>
        </p:grpSpPr>
        <p:pic>
          <p:nvPicPr>
            <p:cNvPr id="246" name="Google Shape;246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97850" y="1905986"/>
              <a:ext cx="4914000" cy="24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850" y="4384848"/>
              <a:ext cx="4914000" cy="2313675"/>
            </a:xfrm>
            <a:prstGeom prst="rect">
              <a:avLst/>
            </a:prstGeom>
          </p:spPr>
        </p:pic>
      </p:grpSp>
      <p:grpSp>
        <p:nvGrpSpPr>
          <p:cNvPr id="238" name="Google Shape;238;p23"/>
          <p:cNvGrpSpPr/>
          <p:nvPr/>
        </p:nvGrpSpPr>
        <p:grpSpPr>
          <a:xfrm>
            <a:off x="3197776" y="0"/>
            <a:ext cx="5497927" cy="5610554"/>
            <a:chOff x="3256910" y="-4"/>
            <a:chExt cx="5497927" cy="5694260"/>
          </a:xfrm>
        </p:grpSpPr>
        <p:grpSp>
          <p:nvGrpSpPr>
            <p:cNvPr id="239" name="Google Shape;239;p23"/>
            <p:cNvGrpSpPr/>
            <p:nvPr/>
          </p:nvGrpSpPr>
          <p:grpSpPr>
            <a:xfrm>
              <a:off x="3256910" y="637803"/>
              <a:ext cx="5497927" cy="5056452"/>
              <a:chOff x="3387650" y="1069950"/>
              <a:chExt cx="4806300" cy="4762600"/>
            </a:xfrm>
          </p:grpSpPr>
          <p:sp>
            <p:nvSpPr>
              <p:cNvPr id="240" name="Google Shape;240;p23"/>
              <p:cNvSpPr/>
              <p:nvPr/>
            </p:nvSpPr>
            <p:spPr>
              <a:xfrm>
                <a:off x="3387650" y="3744850"/>
                <a:ext cx="4806300" cy="2087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41" name="Google Shape;241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3387650" y="1069950"/>
                <a:ext cx="4743450" cy="3717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2" name="Google Shape;242;p23"/>
            <p:cNvSpPr/>
            <p:nvPr/>
          </p:nvSpPr>
          <p:spPr>
            <a:xfrm>
              <a:off x="3256975" y="-4"/>
              <a:ext cx="5419800" cy="637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23"/>
          <p:cNvSpPr/>
          <p:nvPr/>
        </p:nvSpPr>
        <p:spPr>
          <a:xfrm>
            <a:off x="0" y="4755747"/>
            <a:ext cx="9144000" cy="387752"/>
          </a:xfrm>
          <a:prstGeom prst="flowChartProcess">
            <a:avLst/>
          </a:prstGeom>
          <a:solidFill>
            <a:srgbClr val="8FAAD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Sanjae</a:t>
            </a:r>
            <a:endParaRPr sz="1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1" name="그룹 250"/>
          <p:cNvGrpSpPr/>
          <p:nvPr/>
        </p:nvGrpSpPr>
        <p:grpSpPr>
          <a:xfrm>
            <a:off x="506350" y="997650"/>
            <a:ext cx="4491853" cy="3556076"/>
            <a:chOff x="506350" y="997650"/>
            <a:chExt cx="4491853" cy="3556076"/>
          </a:xfrm>
        </p:grpSpPr>
        <p:pic>
          <p:nvPicPr>
            <p:cNvPr id="248" name="Google Shape;248;p23"/>
            <p:cNvPicPr/>
            <p:nvPr/>
          </p:nvPicPr>
          <p:blipFill rotWithShape="1">
            <a:blip r:embed="rId9">
              <a:alphaModFix/>
            </a:blip>
            <a:stretch>
              <a:fillRect/>
            </a:stretch>
          </p:blipFill>
          <p:spPr>
            <a:xfrm>
              <a:off x="506350" y="997650"/>
              <a:ext cx="3321724" cy="355607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w="sm" len="sm"/>
              <a:tailEnd w="sm" len="sm"/>
            </a:ln>
          </p:spPr>
        </p:pic>
        <p:cxnSp>
          <p:nvCxnSpPr>
            <p:cNvPr id="249" name="Google Shape;249;p23"/>
            <p:cNvCxnSpPr/>
            <p:nvPr/>
          </p:nvCxnSpPr>
          <p:spPr>
            <a:xfrm>
              <a:off x="3842850" y="1019825"/>
              <a:ext cx="1155353" cy="61811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w="med" len="med"/>
              <a:tailEnd w="med" len="med"/>
            </a:ln>
          </p:spPr>
        </p:cxnSp>
        <p:cxnSp>
          <p:nvCxnSpPr>
            <p:cNvPr id="250" name="Google Shape;250;p23"/>
            <p:cNvCxnSpPr/>
            <p:nvPr/>
          </p:nvCxnSpPr>
          <p:spPr>
            <a:xfrm flipV="1">
              <a:off x="3857625" y="3308590"/>
              <a:ext cx="1140578" cy="123631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w="med" len="med"/>
              <a:tailEnd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22222E-6 3.08642E-6 L 2.22222E-6 -0.3635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4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3.95062E-6 L 4.16667E-6 -0.4527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/>
          <p:nvPr/>
        </p:nvSpPr>
        <p:spPr>
          <a:xfrm>
            <a:off x="887530" y="533415"/>
            <a:ext cx="3726300" cy="42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latin typeface="+mn-lt"/>
                <a:ea typeface="+mj-ea"/>
              </a:rPr>
              <a:t>산재판별</a:t>
            </a:r>
            <a:r>
              <a:rPr lang="ko-KR" altLang="en-US" sz="1800" b="1" dirty="0">
                <a:latin typeface="+mn-lt"/>
                <a:ea typeface="+mj-ea"/>
              </a:rPr>
              <a:t> </a:t>
            </a:r>
            <a:r>
              <a:rPr lang="en-US" altLang="ko-KR" sz="1800" b="1" dirty="0">
                <a:latin typeface="+mn-lt"/>
                <a:ea typeface="+mj-ea"/>
              </a:rPr>
              <a:t>AI</a:t>
            </a:r>
            <a:endParaRPr sz="1800" dirty="0">
              <a:solidFill>
                <a:srgbClr val="000000"/>
              </a:solidFill>
              <a:latin typeface="+mn-lt"/>
              <a:ea typeface="+mj-ea"/>
              <a:cs typeface="Batang"/>
              <a:sym typeface="Batang"/>
            </a:endParaRPr>
          </a:p>
        </p:txBody>
      </p:sp>
      <p:sp>
        <p:nvSpPr>
          <p:cNvPr id="256" name="Google Shape;256;p24"/>
          <p:cNvSpPr/>
          <p:nvPr/>
        </p:nvSpPr>
        <p:spPr>
          <a:xfrm rot="5400000">
            <a:off x="199342" y="272145"/>
            <a:ext cx="925290" cy="381000"/>
          </a:xfrm>
          <a:custGeom>
            <a:avLst/>
            <a:gdLst/>
            <a:ahLst/>
            <a:cxnLst/>
            <a:rect l="l" t="t" r="r" b="b"/>
            <a:pathLst>
              <a:path w="1225550" h="508000" extrusionOk="0">
                <a:moveTo>
                  <a:pt x="0" y="508000"/>
                </a:moveTo>
                <a:lnTo>
                  <a:pt x="0" y="0"/>
                </a:lnTo>
                <a:lnTo>
                  <a:pt x="1140883" y="0"/>
                </a:lnTo>
                <a:cubicBezTo>
                  <a:pt x="1187643" y="0"/>
                  <a:pt x="1225550" y="37907"/>
                  <a:pt x="1225550" y="84667"/>
                </a:cubicBezTo>
                <a:lnTo>
                  <a:pt x="1225550" y="423333"/>
                </a:lnTo>
                <a:cubicBezTo>
                  <a:pt x="1225550" y="470093"/>
                  <a:pt x="1187643" y="508000"/>
                  <a:pt x="1140883" y="508000"/>
                </a:cubicBez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436451" y="533425"/>
            <a:ext cx="53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en-US" altLang="ko" sz="2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21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8" name="Google Shape;258;p24"/>
          <p:cNvGrpSpPr/>
          <p:nvPr/>
        </p:nvGrpSpPr>
        <p:grpSpPr>
          <a:xfrm>
            <a:off x="3197776" y="0"/>
            <a:ext cx="5497927" cy="5610554"/>
            <a:chOff x="3256910" y="-4"/>
            <a:chExt cx="5497927" cy="5694260"/>
          </a:xfrm>
        </p:grpSpPr>
        <p:grpSp>
          <p:nvGrpSpPr>
            <p:cNvPr id="259" name="Google Shape;259;p24"/>
            <p:cNvGrpSpPr/>
            <p:nvPr/>
          </p:nvGrpSpPr>
          <p:grpSpPr>
            <a:xfrm>
              <a:off x="3256910" y="637803"/>
              <a:ext cx="5497927" cy="5056452"/>
              <a:chOff x="3387650" y="1069950"/>
              <a:chExt cx="4806300" cy="4762600"/>
            </a:xfrm>
          </p:grpSpPr>
          <p:sp>
            <p:nvSpPr>
              <p:cNvPr id="260" name="Google Shape;260;p24"/>
              <p:cNvSpPr/>
              <p:nvPr/>
            </p:nvSpPr>
            <p:spPr>
              <a:xfrm>
                <a:off x="3387650" y="3744850"/>
                <a:ext cx="4806300" cy="20877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61" name="Google Shape;261;p2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87650" y="1069950"/>
                <a:ext cx="4743450" cy="3717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2" name="Google Shape;262;p24"/>
            <p:cNvSpPr/>
            <p:nvPr/>
          </p:nvSpPr>
          <p:spPr>
            <a:xfrm>
              <a:off x="3256975" y="-4"/>
              <a:ext cx="5419800" cy="637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4"/>
          <p:cNvSpPr/>
          <p:nvPr/>
        </p:nvSpPr>
        <p:spPr>
          <a:xfrm>
            <a:off x="0" y="4755747"/>
            <a:ext cx="9144000" cy="387752"/>
          </a:xfrm>
          <a:prstGeom prst="flowChartProcess">
            <a:avLst/>
          </a:prstGeom>
          <a:solidFill>
            <a:srgbClr val="8FAAD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Sanjae</a:t>
            </a:r>
            <a:endParaRPr sz="1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4" name="Google Shape;2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0800" y="837275"/>
            <a:ext cx="4935273" cy="24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 txBox="1"/>
          <p:nvPr/>
        </p:nvSpPr>
        <p:spPr>
          <a:xfrm>
            <a:off x="2052450" y="5245125"/>
            <a:ext cx="52794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판례문 검색 서비스</a:t>
            </a:r>
            <a:r>
              <a:rPr lang="ko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판례 결과 와 사건분류를 선택하여 관련 판례를 손쉽게 확인해 볼 수 있는 서비스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272" name="Google Shape;272;p24"/>
          <p:cNvSpPr txBox="1"/>
          <p:nvPr/>
        </p:nvSpPr>
        <p:spPr>
          <a:xfrm>
            <a:off x="-3401300" y="976850"/>
            <a:ext cx="33186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 번째는 AI 판례 판별 서비스 입니다.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해당하는 유형을 선택 후, 상황에 대해서 입력을 하면 산재 처리 가능에 대한 가능성 전달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추가적인 정보가 필요한 경우 금액 계산 및 노무사 추천 기능 제공합니다.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80150" y="861626"/>
            <a:ext cx="6186525" cy="3748324"/>
            <a:chOff x="1080150" y="861626"/>
            <a:chExt cx="6186525" cy="3748324"/>
          </a:xfrm>
        </p:grpSpPr>
        <p:grpSp>
          <p:nvGrpSpPr>
            <p:cNvPr id="273" name="그룹 272"/>
            <p:cNvGrpSpPr/>
            <p:nvPr/>
          </p:nvGrpSpPr>
          <p:grpSpPr>
            <a:xfrm>
              <a:off x="4189225" y="903966"/>
              <a:ext cx="3077450" cy="3705984"/>
              <a:chOff x="4189225" y="903966"/>
              <a:chExt cx="3077450" cy="3705984"/>
            </a:xfrm>
          </p:grpSpPr>
          <p:cxnSp>
            <p:nvCxnSpPr>
              <p:cNvPr id="265" name="Google Shape;265;p24"/>
              <p:cNvCxnSpPr/>
              <p:nvPr/>
            </p:nvCxnSpPr>
            <p:spPr>
              <a:xfrm>
                <a:off x="4189225" y="903966"/>
                <a:ext cx="357425" cy="274259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dash"/>
                <a:round/>
                <a:headEnd w="med" len="med"/>
                <a:tailEnd w="med" len="med"/>
              </a:ln>
            </p:spPr>
          </p:cxnSp>
          <p:cxnSp>
            <p:nvCxnSpPr>
              <p:cNvPr id="266" name="Google Shape;266;p24"/>
              <p:cNvCxnSpPr/>
              <p:nvPr/>
            </p:nvCxnSpPr>
            <p:spPr>
              <a:xfrm flipV="1">
                <a:off x="4189225" y="3024550"/>
                <a:ext cx="3077450" cy="1585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dash"/>
                <a:round/>
                <a:headEnd w="med" len="med"/>
                <a:tailEnd w="med" len="med"/>
              </a:ln>
            </p:spPr>
          </p:cxnSp>
        </p:grp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" t="5422" r="1334" b="-977"/>
            <a:stretch/>
          </p:blipFill>
          <p:spPr>
            <a:xfrm>
              <a:off x="1080150" y="861626"/>
              <a:ext cx="3109075" cy="3748324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1397312" y="816572"/>
            <a:ext cx="7394182" cy="3641774"/>
            <a:chOff x="2848602" y="1395993"/>
            <a:chExt cx="7394182" cy="3641774"/>
          </a:xfrm>
        </p:grpSpPr>
        <p:grpSp>
          <p:nvGrpSpPr>
            <p:cNvPr id="274" name="그룹 273"/>
            <p:cNvGrpSpPr/>
            <p:nvPr/>
          </p:nvGrpSpPr>
          <p:grpSpPr>
            <a:xfrm>
              <a:off x="2848602" y="1395993"/>
              <a:ext cx="4206389" cy="3641774"/>
              <a:chOff x="713111" y="441975"/>
              <a:chExt cx="4206389" cy="3641774"/>
            </a:xfrm>
          </p:grpSpPr>
          <p:cxnSp>
            <p:nvCxnSpPr>
              <p:cNvPr id="269" name="Google Shape;269;p24"/>
              <p:cNvCxnSpPr/>
              <p:nvPr/>
            </p:nvCxnSpPr>
            <p:spPr>
              <a:xfrm flipV="1">
                <a:off x="713111" y="441975"/>
                <a:ext cx="4206389" cy="3210304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dash"/>
                <a:round/>
                <a:headEnd w="med" len="med"/>
                <a:tailEnd w="med" len="med"/>
              </a:ln>
            </p:spPr>
          </p:cxnSp>
          <p:cxnSp>
            <p:nvCxnSpPr>
              <p:cNvPr id="270" name="Google Shape;270;p24"/>
              <p:cNvCxnSpPr/>
              <p:nvPr/>
            </p:nvCxnSpPr>
            <p:spPr>
              <a:xfrm flipV="1">
                <a:off x="2601020" y="3909839"/>
                <a:ext cx="2289280" cy="17391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dash"/>
                <a:round/>
                <a:headEnd w="med" len="med"/>
                <a:tailEnd w="med" len="med"/>
              </a:ln>
            </p:spPr>
          </p:cxnSp>
        </p:grp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" t="-1" r="1980" b="932"/>
            <a:stretch/>
          </p:blipFill>
          <p:spPr>
            <a:xfrm>
              <a:off x="7025791" y="1395994"/>
              <a:ext cx="3216993" cy="34697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DA9DB"/>
            </a:gs>
            <a:gs pos="62000">
              <a:srgbClr val="C6D4ED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/>
        </p:nvSpPr>
        <p:spPr>
          <a:xfrm>
            <a:off x="314225" y="265125"/>
            <a:ext cx="5035500" cy="142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400" b="1" dirty="0">
                <a:solidFill>
                  <a:schemeClr val="lt1"/>
                </a:solidFill>
                <a:latin typeface="+mn-lt"/>
                <a:ea typeface="+mj-ea"/>
              </a:rPr>
              <a:t>4</a:t>
            </a:r>
            <a:r>
              <a:rPr lang="ko" sz="3400" b="1" dirty="0">
                <a:solidFill>
                  <a:schemeClr val="lt1"/>
                </a:solidFill>
                <a:latin typeface="+mn-lt"/>
                <a:ea typeface="+mj-ea"/>
              </a:rPr>
              <a:t>. 서비스 활용</a:t>
            </a:r>
            <a:br>
              <a:rPr lang="ko" sz="3400" b="1" dirty="0">
                <a:solidFill>
                  <a:schemeClr val="lt1"/>
                </a:solidFill>
                <a:latin typeface="+mn-lt"/>
                <a:ea typeface="+mj-ea"/>
              </a:rPr>
            </a:br>
            <a:r>
              <a:rPr lang="ko" sz="3400" b="1" dirty="0">
                <a:solidFill>
                  <a:schemeClr val="lt1"/>
                </a:solidFill>
                <a:latin typeface="+mn-lt"/>
                <a:ea typeface="+mj-ea"/>
              </a:rPr>
              <a:t>    방안 및 기대 효과</a:t>
            </a:r>
            <a:endParaRPr sz="3400" b="1" dirty="0">
              <a:solidFill>
                <a:schemeClr val="lt1"/>
              </a:solidFill>
              <a:latin typeface="+mn-lt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23" y="1681145"/>
            <a:ext cx="4037239" cy="4037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/>
        </p:nvSpPr>
        <p:spPr>
          <a:xfrm>
            <a:off x="887530" y="533415"/>
            <a:ext cx="3726300" cy="42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latin typeface="+mn-lt"/>
                <a:ea typeface="+mj-ea"/>
              </a:rPr>
              <a:t>서비스 활용 방안 및 기대 효과(1)</a:t>
            </a:r>
            <a:endParaRPr sz="1800" dirty="0">
              <a:solidFill>
                <a:srgbClr val="000000"/>
              </a:solidFill>
              <a:latin typeface="+mn-lt"/>
              <a:ea typeface="+mj-ea"/>
              <a:cs typeface="Batang"/>
              <a:sym typeface="Batang"/>
            </a:endParaRPr>
          </a:p>
        </p:txBody>
      </p:sp>
      <p:sp>
        <p:nvSpPr>
          <p:cNvPr id="284" name="Google Shape;284;p26"/>
          <p:cNvSpPr/>
          <p:nvPr/>
        </p:nvSpPr>
        <p:spPr>
          <a:xfrm rot="5400000">
            <a:off x="199342" y="272145"/>
            <a:ext cx="925290" cy="381000"/>
          </a:xfrm>
          <a:custGeom>
            <a:avLst/>
            <a:gdLst/>
            <a:ahLst/>
            <a:cxnLst/>
            <a:rect l="l" t="t" r="r" b="b"/>
            <a:pathLst>
              <a:path w="1225550" h="508000" extrusionOk="0">
                <a:moveTo>
                  <a:pt x="0" y="508000"/>
                </a:moveTo>
                <a:lnTo>
                  <a:pt x="0" y="0"/>
                </a:lnTo>
                <a:lnTo>
                  <a:pt x="1140883" y="0"/>
                </a:lnTo>
                <a:cubicBezTo>
                  <a:pt x="1187643" y="0"/>
                  <a:pt x="1225550" y="37907"/>
                  <a:pt x="1225550" y="84667"/>
                </a:cubicBezTo>
                <a:lnTo>
                  <a:pt x="1225550" y="423333"/>
                </a:lnTo>
                <a:cubicBezTo>
                  <a:pt x="1225550" y="470093"/>
                  <a:pt x="1187643" y="508000"/>
                  <a:pt x="1140883" y="508000"/>
                </a:cubicBez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436451" y="533425"/>
            <a:ext cx="53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en-US" altLang="ko" sz="2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21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26"/>
          <p:cNvSpPr txBox="1"/>
          <p:nvPr/>
        </p:nvSpPr>
        <p:spPr>
          <a:xfrm flipH="1">
            <a:off x="471490" y="1123438"/>
            <a:ext cx="3633600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❍</a:t>
            </a:r>
            <a:r>
              <a:rPr lang="ko" sz="1400" dirty="0">
                <a:solidFill>
                  <a:srgbClr val="000000"/>
                </a:solidFill>
                <a:latin typeface="Batang"/>
                <a:ea typeface="Batang"/>
                <a:cs typeface="Batang"/>
                <a:sym typeface="Batang"/>
              </a:rPr>
              <a:t> </a:t>
            </a:r>
            <a:r>
              <a:rPr lang="ko" sz="12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사용자가 산재 여부를</a:t>
            </a:r>
            <a:r>
              <a:rPr lang="en-US" altLang="ko" sz="12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2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판단하는데</a:t>
            </a:r>
            <a:r>
              <a:rPr lang="en-US" altLang="ko" sz="12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2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도움을 제공</a:t>
            </a:r>
            <a:endParaRPr sz="1200" b="1" dirty="0">
              <a:solidFill>
                <a:srgbClr val="000000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303" name="Google Shape;303;p26"/>
          <p:cNvSpPr/>
          <p:nvPr/>
        </p:nvSpPr>
        <p:spPr>
          <a:xfrm>
            <a:off x="0" y="4755747"/>
            <a:ext cx="9144000" cy="387752"/>
          </a:xfrm>
          <a:prstGeom prst="flowChartProcess">
            <a:avLst/>
          </a:prstGeom>
          <a:solidFill>
            <a:srgbClr val="8FAAD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Sanjae</a:t>
            </a:r>
            <a:endParaRPr sz="1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" name="그룹 23"/>
          <p:cNvGrpSpPr/>
          <p:nvPr/>
        </p:nvGrpSpPr>
        <p:grpSpPr>
          <a:xfrm rot="2700000">
            <a:off x="3272588" y="1580787"/>
            <a:ext cx="2520000" cy="2520000"/>
            <a:chOff x="4530871" y="531335"/>
            <a:chExt cx="4034490" cy="4045424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DC03E5B-5433-B79F-F3E5-DDEE08113E32}"/>
                </a:ext>
              </a:extLst>
            </p:cNvPr>
            <p:cNvGrpSpPr/>
            <p:nvPr/>
          </p:nvGrpSpPr>
          <p:grpSpPr>
            <a:xfrm rot="5400000">
              <a:off x="4528351" y="539749"/>
              <a:ext cx="4045424" cy="4028596"/>
              <a:chOff x="1425082" y="2076303"/>
              <a:chExt cx="4204974" cy="3759721"/>
            </a:xfrm>
          </p:grpSpPr>
          <p:sp>
            <p:nvSpPr>
              <p:cNvPr id="27" name="자유형: 도형 59">
                <a:extLst>
                  <a:ext uri="{FF2B5EF4-FFF2-40B4-BE49-F238E27FC236}">
                    <a16:creationId xmlns:a16="http://schemas.microsoft.com/office/drawing/2014/main" id="{1CEC1182-18DF-F5D4-069C-A3CA00C909C2}"/>
                  </a:ext>
                </a:extLst>
              </p:cNvPr>
              <p:cNvSpPr/>
              <p:nvPr/>
            </p:nvSpPr>
            <p:spPr>
              <a:xfrm rot="16200000">
                <a:off x="3402585" y="3608553"/>
                <a:ext cx="1847849" cy="2607093"/>
              </a:xfrm>
              <a:custGeom>
                <a:avLst/>
                <a:gdLst>
                  <a:gd name="connsiteX0" fmla="*/ 0 w 1847850"/>
                  <a:gd name="connsiteY0" fmla="*/ 2607093 h 2607093"/>
                  <a:gd name="connsiteX1" fmla="*/ 0 w 1847850"/>
                  <a:gd name="connsiteY1" fmla="*/ 549693 h 2607093"/>
                  <a:gd name="connsiteX2" fmla="*/ 751472 w 1847850"/>
                  <a:gd name="connsiteY2" fmla="*/ 549693 h 2607093"/>
                  <a:gd name="connsiteX3" fmla="*/ 751472 w 1847850"/>
                  <a:gd name="connsiteY3" fmla="*/ 546031 h 2607093"/>
                  <a:gd name="connsiteX4" fmla="*/ 762819 w 1847850"/>
                  <a:gd name="connsiteY4" fmla="*/ 540517 h 2607093"/>
                  <a:gd name="connsiteX5" fmla="*/ 808381 w 1847850"/>
                  <a:gd name="connsiteY5" fmla="*/ 432929 h 2607093"/>
                  <a:gd name="connsiteX6" fmla="*/ 762819 w 1847850"/>
                  <a:gd name="connsiteY6" fmla="*/ 325340 h 2607093"/>
                  <a:gd name="connsiteX7" fmla="*/ 751472 w 1847850"/>
                  <a:gd name="connsiteY7" fmla="*/ 319826 h 2607093"/>
                  <a:gd name="connsiteX8" fmla="*/ 751472 w 1847850"/>
                  <a:gd name="connsiteY8" fmla="*/ 314423 h 2607093"/>
                  <a:gd name="connsiteX9" fmla="*/ 735230 w 1847850"/>
                  <a:gd name="connsiteY9" fmla="*/ 284500 h 2607093"/>
                  <a:gd name="connsiteX10" fmla="*/ 719137 w 1847850"/>
                  <a:gd name="connsiteY10" fmla="*/ 204788 h 2607093"/>
                  <a:gd name="connsiteX11" fmla="*/ 923925 w 1847850"/>
                  <a:gd name="connsiteY11" fmla="*/ 0 h 2607093"/>
                  <a:gd name="connsiteX12" fmla="*/ 1128712 w 1847850"/>
                  <a:gd name="connsiteY12" fmla="*/ 204788 h 2607093"/>
                  <a:gd name="connsiteX13" fmla="*/ 1112619 w 1847850"/>
                  <a:gd name="connsiteY13" fmla="*/ 284500 h 2607093"/>
                  <a:gd name="connsiteX14" fmla="*/ 1096377 w 1847850"/>
                  <a:gd name="connsiteY14" fmla="*/ 314423 h 2607093"/>
                  <a:gd name="connsiteX15" fmla="*/ 1096377 w 1847850"/>
                  <a:gd name="connsiteY15" fmla="*/ 317255 h 2607093"/>
                  <a:gd name="connsiteX16" fmla="*/ 1088255 w 1847850"/>
                  <a:gd name="connsiteY16" fmla="*/ 318536 h 2607093"/>
                  <a:gd name="connsiteX17" fmla="*/ 1028690 w 1847850"/>
                  <a:gd name="connsiteY17" fmla="*/ 432929 h 2607093"/>
                  <a:gd name="connsiteX18" fmla="*/ 1088255 w 1847850"/>
                  <a:gd name="connsiteY18" fmla="*/ 547321 h 2607093"/>
                  <a:gd name="connsiteX19" fmla="*/ 1096377 w 1847850"/>
                  <a:gd name="connsiteY19" fmla="*/ 548602 h 2607093"/>
                  <a:gd name="connsiteX20" fmla="*/ 1096377 w 1847850"/>
                  <a:gd name="connsiteY20" fmla="*/ 549693 h 2607093"/>
                  <a:gd name="connsiteX21" fmla="*/ 1847850 w 1847850"/>
                  <a:gd name="connsiteY21" fmla="*/ 549693 h 2607093"/>
                  <a:gd name="connsiteX22" fmla="*/ 1847850 w 1847850"/>
                  <a:gd name="connsiteY22" fmla="*/ 1405940 h 2607093"/>
                  <a:gd name="connsiteX23" fmla="*/ 1846759 w 1847850"/>
                  <a:gd name="connsiteY23" fmla="*/ 1405940 h 2607093"/>
                  <a:gd name="connsiteX24" fmla="*/ 1845478 w 1847850"/>
                  <a:gd name="connsiteY24" fmla="*/ 1414062 h 2607093"/>
                  <a:gd name="connsiteX25" fmla="*/ 1731086 w 1847850"/>
                  <a:gd name="connsiteY25" fmla="*/ 1473627 h 2607093"/>
                  <a:gd name="connsiteX26" fmla="*/ 1616693 w 1847850"/>
                  <a:gd name="connsiteY26" fmla="*/ 1414062 h 2607093"/>
                  <a:gd name="connsiteX27" fmla="*/ 1615412 w 1847850"/>
                  <a:gd name="connsiteY27" fmla="*/ 1405940 h 2607093"/>
                  <a:gd name="connsiteX28" fmla="*/ 1612580 w 1847850"/>
                  <a:gd name="connsiteY28" fmla="*/ 1405940 h 2607093"/>
                  <a:gd name="connsiteX29" fmla="*/ 1582657 w 1847850"/>
                  <a:gd name="connsiteY29" fmla="*/ 1389698 h 2607093"/>
                  <a:gd name="connsiteX30" fmla="*/ 1502945 w 1847850"/>
                  <a:gd name="connsiteY30" fmla="*/ 1373605 h 2607093"/>
                  <a:gd name="connsiteX31" fmla="*/ 1298157 w 1847850"/>
                  <a:gd name="connsiteY31" fmla="*/ 1578392 h 2607093"/>
                  <a:gd name="connsiteX32" fmla="*/ 1502945 w 1847850"/>
                  <a:gd name="connsiteY32" fmla="*/ 1783180 h 2607093"/>
                  <a:gd name="connsiteX33" fmla="*/ 1582657 w 1847850"/>
                  <a:gd name="connsiteY33" fmla="*/ 1767087 h 2607093"/>
                  <a:gd name="connsiteX34" fmla="*/ 1612580 w 1847850"/>
                  <a:gd name="connsiteY34" fmla="*/ 1750845 h 2607093"/>
                  <a:gd name="connsiteX35" fmla="*/ 1617983 w 1847850"/>
                  <a:gd name="connsiteY35" fmla="*/ 1750845 h 2607093"/>
                  <a:gd name="connsiteX36" fmla="*/ 1623497 w 1847850"/>
                  <a:gd name="connsiteY36" fmla="*/ 1739498 h 2607093"/>
                  <a:gd name="connsiteX37" fmla="*/ 1731086 w 1847850"/>
                  <a:gd name="connsiteY37" fmla="*/ 1693936 h 2607093"/>
                  <a:gd name="connsiteX38" fmla="*/ 1838674 w 1847850"/>
                  <a:gd name="connsiteY38" fmla="*/ 1739498 h 2607093"/>
                  <a:gd name="connsiteX39" fmla="*/ 1844188 w 1847850"/>
                  <a:gd name="connsiteY39" fmla="*/ 1750845 h 2607093"/>
                  <a:gd name="connsiteX40" fmla="*/ 1847850 w 1847850"/>
                  <a:gd name="connsiteY40" fmla="*/ 1750845 h 2607093"/>
                  <a:gd name="connsiteX41" fmla="*/ 1847850 w 1847850"/>
                  <a:gd name="connsiteY41" fmla="*/ 2607093 h 260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847850" h="2607093">
                    <a:moveTo>
                      <a:pt x="0" y="2607093"/>
                    </a:moveTo>
                    <a:lnTo>
                      <a:pt x="0" y="549693"/>
                    </a:lnTo>
                    <a:lnTo>
                      <a:pt x="751472" y="549693"/>
                    </a:lnTo>
                    <a:lnTo>
                      <a:pt x="751472" y="546031"/>
                    </a:lnTo>
                    <a:lnTo>
                      <a:pt x="762819" y="540517"/>
                    </a:lnTo>
                    <a:cubicBezTo>
                      <a:pt x="789594" y="522791"/>
                      <a:pt x="808381" y="481294"/>
                      <a:pt x="808381" y="432929"/>
                    </a:cubicBezTo>
                    <a:cubicBezTo>
                      <a:pt x="808381" y="384563"/>
                      <a:pt x="789594" y="343066"/>
                      <a:pt x="762819" y="325340"/>
                    </a:cubicBezTo>
                    <a:lnTo>
                      <a:pt x="751472" y="319826"/>
                    </a:lnTo>
                    <a:lnTo>
                      <a:pt x="751472" y="314423"/>
                    </a:lnTo>
                    <a:lnTo>
                      <a:pt x="735230" y="284500"/>
                    </a:lnTo>
                    <a:cubicBezTo>
                      <a:pt x="724867" y="260000"/>
                      <a:pt x="719137" y="233063"/>
                      <a:pt x="719137" y="204788"/>
                    </a:cubicBezTo>
                    <a:cubicBezTo>
                      <a:pt x="719137" y="91687"/>
                      <a:pt x="810824" y="0"/>
                      <a:pt x="923925" y="0"/>
                    </a:cubicBezTo>
                    <a:cubicBezTo>
                      <a:pt x="1037026" y="0"/>
                      <a:pt x="1128712" y="91687"/>
                      <a:pt x="1128712" y="204788"/>
                    </a:cubicBezTo>
                    <a:cubicBezTo>
                      <a:pt x="1128712" y="233063"/>
                      <a:pt x="1122982" y="260000"/>
                      <a:pt x="1112619" y="284500"/>
                    </a:cubicBezTo>
                    <a:lnTo>
                      <a:pt x="1096377" y="314423"/>
                    </a:lnTo>
                    <a:lnTo>
                      <a:pt x="1096377" y="317255"/>
                    </a:lnTo>
                    <a:lnTo>
                      <a:pt x="1088255" y="318536"/>
                    </a:lnTo>
                    <a:cubicBezTo>
                      <a:pt x="1054261" y="329424"/>
                      <a:pt x="1028690" y="376502"/>
                      <a:pt x="1028690" y="432929"/>
                    </a:cubicBezTo>
                    <a:cubicBezTo>
                      <a:pt x="1028690" y="489355"/>
                      <a:pt x="1054261" y="536433"/>
                      <a:pt x="1088255" y="547321"/>
                    </a:cubicBezTo>
                    <a:lnTo>
                      <a:pt x="1096377" y="548602"/>
                    </a:lnTo>
                    <a:lnTo>
                      <a:pt x="1096377" y="549693"/>
                    </a:lnTo>
                    <a:lnTo>
                      <a:pt x="1847850" y="549693"/>
                    </a:lnTo>
                    <a:lnTo>
                      <a:pt x="1847850" y="1405940"/>
                    </a:lnTo>
                    <a:lnTo>
                      <a:pt x="1846759" y="1405940"/>
                    </a:lnTo>
                    <a:lnTo>
                      <a:pt x="1845478" y="1414062"/>
                    </a:lnTo>
                    <a:cubicBezTo>
                      <a:pt x="1834590" y="1448055"/>
                      <a:pt x="1787512" y="1473627"/>
                      <a:pt x="1731086" y="1473627"/>
                    </a:cubicBezTo>
                    <a:cubicBezTo>
                      <a:pt x="1674659" y="1473627"/>
                      <a:pt x="1627581" y="1448055"/>
                      <a:pt x="1616693" y="1414062"/>
                    </a:cubicBezTo>
                    <a:lnTo>
                      <a:pt x="1615412" y="1405940"/>
                    </a:lnTo>
                    <a:lnTo>
                      <a:pt x="1612580" y="1405940"/>
                    </a:lnTo>
                    <a:lnTo>
                      <a:pt x="1582657" y="1389698"/>
                    </a:lnTo>
                    <a:cubicBezTo>
                      <a:pt x="1558157" y="1379335"/>
                      <a:pt x="1531220" y="1373605"/>
                      <a:pt x="1502945" y="1373605"/>
                    </a:cubicBezTo>
                    <a:cubicBezTo>
                      <a:pt x="1389844" y="1373605"/>
                      <a:pt x="1298157" y="1465291"/>
                      <a:pt x="1298157" y="1578392"/>
                    </a:cubicBezTo>
                    <a:cubicBezTo>
                      <a:pt x="1298157" y="1691493"/>
                      <a:pt x="1389844" y="1783180"/>
                      <a:pt x="1502945" y="1783180"/>
                    </a:cubicBezTo>
                    <a:cubicBezTo>
                      <a:pt x="1531220" y="1783180"/>
                      <a:pt x="1558157" y="1777450"/>
                      <a:pt x="1582657" y="1767087"/>
                    </a:cubicBezTo>
                    <a:lnTo>
                      <a:pt x="1612580" y="1750845"/>
                    </a:lnTo>
                    <a:lnTo>
                      <a:pt x="1617983" y="1750845"/>
                    </a:lnTo>
                    <a:lnTo>
                      <a:pt x="1623497" y="1739498"/>
                    </a:lnTo>
                    <a:cubicBezTo>
                      <a:pt x="1641223" y="1712723"/>
                      <a:pt x="1682720" y="1693936"/>
                      <a:pt x="1731086" y="1693936"/>
                    </a:cubicBezTo>
                    <a:cubicBezTo>
                      <a:pt x="1779451" y="1693936"/>
                      <a:pt x="1820948" y="1712723"/>
                      <a:pt x="1838674" y="1739498"/>
                    </a:cubicBezTo>
                    <a:lnTo>
                      <a:pt x="1844188" y="1750845"/>
                    </a:lnTo>
                    <a:lnTo>
                      <a:pt x="1847850" y="1750845"/>
                    </a:lnTo>
                    <a:lnTo>
                      <a:pt x="1847850" y="2607093"/>
                    </a:lnTo>
                    <a:close/>
                  </a:path>
                </a:pathLst>
              </a:custGeom>
              <a:gradFill flip="none" rotWithShape="1">
                <a:gsLst>
                  <a:gs pos="71000">
                    <a:srgbClr val="C7DBFC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lt1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solidFill>
                  <a:schemeClr val="bg1">
                    <a:lumMod val="65000"/>
                  </a:schemeClr>
                </a:solidFill>
              </a:ln>
              <a:effectLst>
                <a:innerShdw blurRad="63500" dist="50800" dir="8100000">
                  <a:schemeClr val="bg1">
                    <a:lumMod val="85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자유형: 도형 64">
                <a:extLst>
                  <a:ext uri="{FF2B5EF4-FFF2-40B4-BE49-F238E27FC236}">
                    <a16:creationId xmlns:a16="http://schemas.microsoft.com/office/drawing/2014/main" id="{3AC6DC62-2AB4-0E65-31E3-AAFEDF3269F2}"/>
                  </a:ext>
                </a:extLst>
              </p:cNvPr>
              <p:cNvSpPr/>
              <p:nvPr/>
            </p:nvSpPr>
            <p:spPr>
              <a:xfrm rot="10800000">
                <a:off x="3572657" y="2076303"/>
                <a:ext cx="2057399" cy="2397543"/>
              </a:xfrm>
              <a:custGeom>
                <a:avLst/>
                <a:gdLst>
                  <a:gd name="connsiteX0" fmla="*/ 1028700 w 2057400"/>
                  <a:gd name="connsiteY0" fmla="*/ 0 h 2397543"/>
                  <a:gd name="connsiteX1" fmla="*/ 1233487 w 2057400"/>
                  <a:gd name="connsiteY1" fmla="*/ 204787 h 2397543"/>
                  <a:gd name="connsiteX2" fmla="*/ 1217394 w 2057400"/>
                  <a:gd name="connsiteY2" fmla="*/ 284500 h 2397543"/>
                  <a:gd name="connsiteX3" fmla="*/ 1201152 w 2057400"/>
                  <a:gd name="connsiteY3" fmla="*/ 314423 h 2397543"/>
                  <a:gd name="connsiteX4" fmla="*/ 1201152 w 2057400"/>
                  <a:gd name="connsiteY4" fmla="*/ 317254 h 2397543"/>
                  <a:gd name="connsiteX5" fmla="*/ 1193030 w 2057400"/>
                  <a:gd name="connsiteY5" fmla="*/ 318536 h 2397543"/>
                  <a:gd name="connsiteX6" fmla="*/ 1133465 w 2057400"/>
                  <a:gd name="connsiteY6" fmla="*/ 432928 h 2397543"/>
                  <a:gd name="connsiteX7" fmla="*/ 1193030 w 2057400"/>
                  <a:gd name="connsiteY7" fmla="*/ 547321 h 2397543"/>
                  <a:gd name="connsiteX8" fmla="*/ 1201152 w 2057400"/>
                  <a:gd name="connsiteY8" fmla="*/ 548602 h 2397543"/>
                  <a:gd name="connsiteX9" fmla="*/ 1201152 w 2057400"/>
                  <a:gd name="connsiteY9" fmla="*/ 549693 h 2397543"/>
                  <a:gd name="connsiteX10" fmla="*/ 2057400 w 2057400"/>
                  <a:gd name="connsiteY10" fmla="*/ 549693 h 2397543"/>
                  <a:gd name="connsiteX11" fmla="*/ 2057400 w 2057400"/>
                  <a:gd name="connsiteY11" fmla="*/ 1302544 h 2397543"/>
                  <a:gd name="connsiteX12" fmla="*/ 2056309 w 2057400"/>
                  <a:gd name="connsiteY12" fmla="*/ 1302544 h 2397543"/>
                  <a:gd name="connsiteX13" fmla="*/ 2055028 w 2057400"/>
                  <a:gd name="connsiteY13" fmla="*/ 1310666 h 2397543"/>
                  <a:gd name="connsiteX14" fmla="*/ 1940635 w 2057400"/>
                  <a:gd name="connsiteY14" fmla="*/ 1370231 h 2397543"/>
                  <a:gd name="connsiteX15" fmla="*/ 1826243 w 2057400"/>
                  <a:gd name="connsiteY15" fmla="*/ 1310666 h 2397543"/>
                  <a:gd name="connsiteX16" fmla="*/ 1824962 w 2057400"/>
                  <a:gd name="connsiteY16" fmla="*/ 1302544 h 2397543"/>
                  <a:gd name="connsiteX17" fmla="*/ 1822130 w 2057400"/>
                  <a:gd name="connsiteY17" fmla="*/ 1302544 h 2397543"/>
                  <a:gd name="connsiteX18" fmla="*/ 1792207 w 2057400"/>
                  <a:gd name="connsiteY18" fmla="*/ 1286303 h 2397543"/>
                  <a:gd name="connsiteX19" fmla="*/ 1712495 w 2057400"/>
                  <a:gd name="connsiteY19" fmla="*/ 1270209 h 2397543"/>
                  <a:gd name="connsiteX20" fmla="*/ 1507707 w 2057400"/>
                  <a:gd name="connsiteY20" fmla="*/ 1474997 h 2397543"/>
                  <a:gd name="connsiteX21" fmla="*/ 1712495 w 2057400"/>
                  <a:gd name="connsiteY21" fmla="*/ 1679784 h 2397543"/>
                  <a:gd name="connsiteX22" fmla="*/ 1792207 w 2057400"/>
                  <a:gd name="connsiteY22" fmla="*/ 1663691 h 2397543"/>
                  <a:gd name="connsiteX23" fmla="*/ 1822130 w 2057400"/>
                  <a:gd name="connsiteY23" fmla="*/ 1647449 h 2397543"/>
                  <a:gd name="connsiteX24" fmla="*/ 1827533 w 2057400"/>
                  <a:gd name="connsiteY24" fmla="*/ 1647449 h 2397543"/>
                  <a:gd name="connsiteX25" fmla="*/ 1833047 w 2057400"/>
                  <a:gd name="connsiteY25" fmla="*/ 1636102 h 2397543"/>
                  <a:gd name="connsiteX26" fmla="*/ 1940635 w 2057400"/>
                  <a:gd name="connsiteY26" fmla="*/ 1590540 h 2397543"/>
                  <a:gd name="connsiteX27" fmla="*/ 2048224 w 2057400"/>
                  <a:gd name="connsiteY27" fmla="*/ 1636102 h 2397543"/>
                  <a:gd name="connsiteX28" fmla="*/ 2053738 w 2057400"/>
                  <a:gd name="connsiteY28" fmla="*/ 1647449 h 2397543"/>
                  <a:gd name="connsiteX29" fmla="*/ 2057400 w 2057400"/>
                  <a:gd name="connsiteY29" fmla="*/ 1647449 h 2397543"/>
                  <a:gd name="connsiteX30" fmla="*/ 2057400 w 2057400"/>
                  <a:gd name="connsiteY30" fmla="*/ 2397543 h 2397543"/>
                  <a:gd name="connsiteX31" fmla="*/ 0 w 2057400"/>
                  <a:gd name="connsiteY31" fmla="*/ 2397543 h 2397543"/>
                  <a:gd name="connsiteX32" fmla="*/ 0 w 2057400"/>
                  <a:gd name="connsiteY32" fmla="*/ 549693 h 2397543"/>
                  <a:gd name="connsiteX33" fmla="*/ 856247 w 2057400"/>
                  <a:gd name="connsiteY33" fmla="*/ 549693 h 2397543"/>
                  <a:gd name="connsiteX34" fmla="*/ 856247 w 2057400"/>
                  <a:gd name="connsiteY34" fmla="*/ 546030 h 2397543"/>
                  <a:gd name="connsiteX35" fmla="*/ 867594 w 2057400"/>
                  <a:gd name="connsiteY35" fmla="*/ 540517 h 2397543"/>
                  <a:gd name="connsiteX36" fmla="*/ 913156 w 2057400"/>
                  <a:gd name="connsiteY36" fmla="*/ 432928 h 2397543"/>
                  <a:gd name="connsiteX37" fmla="*/ 867594 w 2057400"/>
                  <a:gd name="connsiteY37" fmla="*/ 325339 h 2397543"/>
                  <a:gd name="connsiteX38" fmla="*/ 856247 w 2057400"/>
                  <a:gd name="connsiteY38" fmla="*/ 319826 h 2397543"/>
                  <a:gd name="connsiteX39" fmla="*/ 856247 w 2057400"/>
                  <a:gd name="connsiteY39" fmla="*/ 314423 h 2397543"/>
                  <a:gd name="connsiteX40" fmla="*/ 840005 w 2057400"/>
                  <a:gd name="connsiteY40" fmla="*/ 284500 h 2397543"/>
                  <a:gd name="connsiteX41" fmla="*/ 823912 w 2057400"/>
                  <a:gd name="connsiteY41" fmla="*/ 204787 h 2397543"/>
                  <a:gd name="connsiteX42" fmla="*/ 1028700 w 2057400"/>
                  <a:gd name="connsiteY42" fmla="*/ 0 h 2397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057400" h="2397543">
                    <a:moveTo>
                      <a:pt x="1028700" y="0"/>
                    </a:moveTo>
                    <a:cubicBezTo>
                      <a:pt x="1141801" y="0"/>
                      <a:pt x="1233487" y="91686"/>
                      <a:pt x="1233487" y="204787"/>
                    </a:cubicBezTo>
                    <a:cubicBezTo>
                      <a:pt x="1233487" y="233063"/>
                      <a:pt x="1227757" y="259999"/>
                      <a:pt x="1217394" y="284500"/>
                    </a:cubicBezTo>
                    <a:lnTo>
                      <a:pt x="1201152" y="314423"/>
                    </a:lnTo>
                    <a:lnTo>
                      <a:pt x="1201152" y="317254"/>
                    </a:lnTo>
                    <a:lnTo>
                      <a:pt x="1193030" y="318536"/>
                    </a:lnTo>
                    <a:cubicBezTo>
                      <a:pt x="1159036" y="329424"/>
                      <a:pt x="1133465" y="376502"/>
                      <a:pt x="1133465" y="432928"/>
                    </a:cubicBezTo>
                    <a:cubicBezTo>
                      <a:pt x="1133465" y="489354"/>
                      <a:pt x="1159036" y="536433"/>
                      <a:pt x="1193030" y="547321"/>
                    </a:cubicBezTo>
                    <a:lnTo>
                      <a:pt x="1201152" y="548602"/>
                    </a:lnTo>
                    <a:lnTo>
                      <a:pt x="1201152" y="549693"/>
                    </a:lnTo>
                    <a:lnTo>
                      <a:pt x="2057400" y="549693"/>
                    </a:lnTo>
                    <a:lnTo>
                      <a:pt x="2057400" y="1302544"/>
                    </a:lnTo>
                    <a:lnTo>
                      <a:pt x="2056309" y="1302544"/>
                    </a:lnTo>
                    <a:lnTo>
                      <a:pt x="2055028" y="1310666"/>
                    </a:lnTo>
                    <a:cubicBezTo>
                      <a:pt x="2044140" y="1344660"/>
                      <a:pt x="1997062" y="1370231"/>
                      <a:pt x="1940635" y="1370231"/>
                    </a:cubicBezTo>
                    <a:cubicBezTo>
                      <a:pt x="1884209" y="1370231"/>
                      <a:pt x="1837131" y="1344660"/>
                      <a:pt x="1826243" y="1310666"/>
                    </a:cubicBezTo>
                    <a:lnTo>
                      <a:pt x="1824962" y="1302544"/>
                    </a:lnTo>
                    <a:lnTo>
                      <a:pt x="1822130" y="1302544"/>
                    </a:lnTo>
                    <a:lnTo>
                      <a:pt x="1792207" y="1286303"/>
                    </a:lnTo>
                    <a:cubicBezTo>
                      <a:pt x="1767707" y="1275940"/>
                      <a:pt x="1740770" y="1270209"/>
                      <a:pt x="1712495" y="1270209"/>
                    </a:cubicBezTo>
                    <a:cubicBezTo>
                      <a:pt x="1599394" y="1270209"/>
                      <a:pt x="1507707" y="1361896"/>
                      <a:pt x="1507707" y="1474997"/>
                    </a:cubicBezTo>
                    <a:cubicBezTo>
                      <a:pt x="1507707" y="1588098"/>
                      <a:pt x="1599394" y="1679784"/>
                      <a:pt x="1712495" y="1679784"/>
                    </a:cubicBezTo>
                    <a:cubicBezTo>
                      <a:pt x="1740770" y="1679784"/>
                      <a:pt x="1767707" y="1674054"/>
                      <a:pt x="1792207" y="1663691"/>
                    </a:cubicBezTo>
                    <a:lnTo>
                      <a:pt x="1822130" y="1647449"/>
                    </a:lnTo>
                    <a:lnTo>
                      <a:pt x="1827533" y="1647449"/>
                    </a:lnTo>
                    <a:lnTo>
                      <a:pt x="1833047" y="1636102"/>
                    </a:lnTo>
                    <a:cubicBezTo>
                      <a:pt x="1850773" y="1609327"/>
                      <a:pt x="1892270" y="1590540"/>
                      <a:pt x="1940635" y="1590540"/>
                    </a:cubicBezTo>
                    <a:cubicBezTo>
                      <a:pt x="1989001" y="1590540"/>
                      <a:pt x="2030498" y="1609327"/>
                      <a:pt x="2048224" y="1636102"/>
                    </a:cubicBezTo>
                    <a:lnTo>
                      <a:pt x="2053738" y="1647449"/>
                    </a:lnTo>
                    <a:lnTo>
                      <a:pt x="2057400" y="1647449"/>
                    </a:lnTo>
                    <a:lnTo>
                      <a:pt x="2057400" y="2397543"/>
                    </a:lnTo>
                    <a:lnTo>
                      <a:pt x="0" y="2397543"/>
                    </a:lnTo>
                    <a:lnTo>
                      <a:pt x="0" y="549693"/>
                    </a:lnTo>
                    <a:lnTo>
                      <a:pt x="856247" y="549693"/>
                    </a:lnTo>
                    <a:lnTo>
                      <a:pt x="856247" y="546030"/>
                    </a:lnTo>
                    <a:lnTo>
                      <a:pt x="867594" y="540517"/>
                    </a:lnTo>
                    <a:cubicBezTo>
                      <a:pt x="894369" y="522791"/>
                      <a:pt x="913156" y="481294"/>
                      <a:pt x="913156" y="432928"/>
                    </a:cubicBezTo>
                    <a:cubicBezTo>
                      <a:pt x="913156" y="384563"/>
                      <a:pt x="894369" y="343065"/>
                      <a:pt x="867594" y="325339"/>
                    </a:cubicBezTo>
                    <a:lnTo>
                      <a:pt x="856247" y="319826"/>
                    </a:lnTo>
                    <a:lnTo>
                      <a:pt x="856247" y="314423"/>
                    </a:lnTo>
                    <a:lnTo>
                      <a:pt x="840005" y="284500"/>
                    </a:lnTo>
                    <a:cubicBezTo>
                      <a:pt x="829642" y="259999"/>
                      <a:pt x="823912" y="233063"/>
                      <a:pt x="823912" y="204787"/>
                    </a:cubicBezTo>
                    <a:cubicBezTo>
                      <a:pt x="823912" y="91686"/>
                      <a:pt x="915599" y="0"/>
                      <a:pt x="10287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8B6EA"/>
                  </a:gs>
                  <a:gs pos="100000">
                    <a:schemeClr val="accent1">
                      <a:lumMod val="75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solidFill>
                  <a:srgbClr val="5F91E4"/>
                </a:solidFill>
              </a:ln>
              <a:effectLst>
                <a:innerShdw blurRad="63500" dist="50800" dir="18900000">
                  <a:schemeClr val="bg2">
                    <a:lumMod val="75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5400"/>
              </a:p>
            </p:txBody>
          </p:sp>
          <p:sp>
            <p:nvSpPr>
              <p:cNvPr id="29" name="자유형: 도형 65">
                <a:extLst>
                  <a:ext uri="{FF2B5EF4-FFF2-40B4-BE49-F238E27FC236}">
                    <a16:creationId xmlns:a16="http://schemas.microsoft.com/office/drawing/2014/main" id="{1F2AE8DF-13F0-5DFA-C1A6-8FC22F677972}"/>
                  </a:ext>
                </a:extLst>
              </p:cNvPr>
              <p:cNvSpPr/>
              <p:nvPr/>
            </p:nvSpPr>
            <p:spPr>
              <a:xfrm rot="5400000">
                <a:off x="1804703" y="1701911"/>
                <a:ext cx="1847849" cy="2607092"/>
              </a:xfrm>
              <a:custGeom>
                <a:avLst/>
                <a:gdLst>
                  <a:gd name="connsiteX0" fmla="*/ 0 w 1847850"/>
                  <a:gd name="connsiteY0" fmla="*/ 2607093 h 2607093"/>
                  <a:gd name="connsiteX1" fmla="*/ 0 w 1847850"/>
                  <a:gd name="connsiteY1" fmla="*/ 549693 h 2607093"/>
                  <a:gd name="connsiteX2" fmla="*/ 751472 w 1847850"/>
                  <a:gd name="connsiteY2" fmla="*/ 549693 h 2607093"/>
                  <a:gd name="connsiteX3" fmla="*/ 751472 w 1847850"/>
                  <a:gd name="connsiteY3" fmla="*/ 546031 h 2607093"/>
                  <a:gd name="connsiteX4" fmla="*/ 762819 w 1847850"/>
                  <a:gd name="connsiteY4" fmla="*/ 540517 h 2607093"/>
                  <a:gd name="connsiteX5" fmla="*/ 808381 w 1847850"/>
                  <a:gd name="connsiteY5" fmla="*/ 432929 h 2607093"/>
                  <a:gd name="connsiteX6" fmla="*/ 762819 w 1847850"/>
                  <a:gd name="connsiteY6" fmla="*/ 325340 h 2607093"/>
                  <a:gd name="connsiteX7" fmla="*/ 751472 w 1847850"/>
                  <a:gd name="connsiteY7" fmla="*/ 319826 h 2607093"/>
                  <a:gd name="connsiteX8" fmla="*/ 751472 w 1847850"/>
                  <a:gd name="connsiteY8" fmla="*/ 314423 h 2607093"/>
                  <a:gd name="connsiteX9" fmla="*/ 735230 w 1847850"/>
                  <a:gd name="connsiteY9" fmla="*/ 284500 h 2607093"/>
                  <a:gd name="connsiteX10" fmla="*/ 719137 w 1847850"/>
                  <a:gd name="connsiteY10" fmla="*/ 204788 h 2607093"/>
                  <a:gd name="connsiteX11" fmla="*/ 923925 w 1847850"/>
                  <a:gd name="connsiteY11" fmla="*/ 0 h 2607093"/>
                  <a:gd name="connsiteX12" fmla="*/ 1128712 w 1847850"/>
                  <a:gd name="connsiteY12" fmla="*/ 204788 h 2607093"/>
                  <a:gd name="connsiteX13" fmla="*/ 1112619 w 1847850"/>
                  <a:gd name="connsiteY13" fmla="*/ 284500 h 2607093"/>
                  <a:gd name="connsiteX14" fmla="*/ 1096377 w 1847850"/>
                  <a:gd name="connsiteY14" fmla="*/ 314423 h 2607093"/>
                  <a:gd name="connsiteX15" fmla="*/ 1096377 w 1847850"/>
                  <a:gd name="connsiteY15" fmla="*/ 317255 h 2607093"/>
                  <a:gd name="connsiteX16" fmla="*/ 1088255 w 1847850"/>
                  <a:gd name="connsiteY16" fmla="*/ 318536 h 2607093"/>
                  <a:gd name="connsiteX17" fmla="*/ 1028690 w 1847850"/>
                  <a:gd name="connsiteY17" fmla="*/ 432929 h 2607093"/>
                  <a:gd name="connsiteX18" fmla="*/ 1088255 w 1847850"/>
                  <a:gd name="connsiteY18" fmla="*/ 547321 h 2607093"/>
                  <a:gd name="connsiteX19" fmla="*/ 1096377 w 1847850"/>
                  <a:gd name="connsiteY19" fmla="*/ 548602 h 2607093"/>
                  <a:gd name="connsiteX20" fmla="*/ 1096377 w 1847850"/>
                  <a:gd name="connsiteY20" fmla="*/ 549693 h 2607093"/>
                  <a:gd name="connsiteX21" fmla="*/ 1847850 w 1847850"/>
                  <a:gd name="connsiteY21" fmla="*/ 549693 h 2607093"/>
                  <a:gd name="connsiteX22" fmla="*/ 1847850 w 1847850"/>
                  <a:gd name="connsiteY22" fmla="*/ 1405940 h 2607093"/>
                  <a:gd name="connsiteX23" fmla="*/ 1846759 w 1847850"/>
                  <a:gd name="connsiteY23" fmla="*/ 1405940 h 2607093"/>
                  <a:gd name="connsiteX24" fmla="*/ 1845478 w 1847850"/>
                  <a:gd name="connsiteY24" fmla="*/ 1414062 h 2607093"/>
                  <a:gd name="connsiteX25" fmla="*/ 1731086 w 1847850"/>
                  <a:gd name="connsiteY25" fmla="*/ 1473627 h 2607093"/>
                  <a:gd name="connsiteX26" fmla="*/ 1616693 w 1847850"/>
                  <a:gd name="connsiteY26" fmla="*/ 1414062 h 2607093"/>
                  <a:gd name="connsiteX27" fmla="*/ 1615412 w 1847850"/>
                  <a:gd name="connsiteY27" fmla="*/ 1405940 h 2607093"/>
                  <a:gd name="connsiteX28" fmla="*/ 1612580 w 1847850"/>
                  <a:gd name="connsiteY28" fmla="*/ 1405940 h 2607093"/>
                  <a:gd name="connsiteX29" fmla="*/ 1582657 w 1847850"/>
                  <a:gd name="connsiteY29" fmla="*/ 1389698 h 2607093"/>
                  <a:gd name="connsiteX30" fmla="*/ 1502945 w 1847850"/>
                  <a:gd name="connsiteY30" fmla="*/ 1373605 h 2607093"/>
                  <a:gd name="connsiteX31" fmla="*/ 1298157 w 1847850"/>
                  <a:gd name="connsiteY31" fmla="*/ 1578392 h 2607093"/>
                  <a:gd name="connsiteX32" fmla="*/ 1502945 w 1847850"/>
                  <a:gd name="connsiteY32" fmla="*/ 1783180 h 2607093"/>
                  <a:gd name="connsiteX33" fmla="*/ 1582657 w 1847850"/>
                  <a:gd name="connsiteY33" fmla="*/ 1767087 h 2607093"/>
                  <a:gd name="connsiteX34" fmla="*/ 1612580 w 1847850"/>
                  <a:gd name="connsiteY34" fmla="*/ 1750845 h 2607093"/>
                  <a:gd name="connsiteX35" fmla="*/ 1617983 w 1847850"/>
                  <a:gd name="connsiteY35" fmla="*/ 1750845 h 2607093"/>
                  <a:gd name="connsiteX36" fmla="*/ 1623497 w 1847850"/>
                  <a:gd name="connsiteY36" fmla="*/ 1739498 h 2607093"/>
                  <a:gd name="connsiteX37" fmla="*/ 1731086 w 1847850"/>
                  <a:gd name="connsiteY37" fmla="*/ 1693936 h 2607093"/>
                  <a:gd name="connsiteX38" fmla="*/ 1838674 w 1847850"/>
                  <a:gd name="connsiteY38" fmla="*/ 1739498 h 2607093"/>
                  <a:gd name="connsiteX39" fmla="*/ 1844188 w 1847850"/>
                  <a:gd name="connsiteY39" fmla="*/ 1750845 h 2607093"/>
                  <a:gd name="connsiteX40" fmla="*/ 1847850 w 1847850"/>
                  <a:gd name="connsiteY40" fmla="*/ 1750845 h 2607093"/>
                  <a:gd name="connsiteX41" fmla="*/ 1847850 w 1847850"/>
                  <a:gd name="connsiteY41" fmla="*/ 2607093 h 260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847850" h="2607093">
                    <a:moveTo>
                      <a:pt x="0" y="2607093"/>
                    </a:moveTo>
                    <a:lnTo>
                      <a:pt x="0" y="549693"/>
                    </a:lnTo>
                    <a:lnTo>
                      <a:pt x="751472" y="549693"/>
                    </a:lnTo>
                    <a:lnTo>
                      <a:pt x="751472" y="546031"/>
                    </a:lnTo>
                    <a:lnTo>
                      <a:pt x="762819" y="540517"/>
                    </a:lnTo>
                    <a:cubicBezTo>
                      <a:pt x="789594" y="522791"/>
                      <a:pt x="808381" y="481294"/>
                      <a:pt x="808381" y="432929"/>
                    </a:cubicBezTo>
                    <a:cubicBezTo>
                      <a:pt x="808381" y="384563"/>
                      <a:pt x="789594" y="343066"/>
                      <a:pt x="762819" y="325340"/>
                    </a:cubicBezTo>
                    <a:lnTo>
                      <a:pt x="751472" y="319826"/>
                    </a:lnTo>
                    <a:lnTo>
                      <a:pt x="751472" y="314423"/>
                    </a:lnTo>
                    <a:lnTo>
                      <a:pt x="735230" y="284500"/>
                    </a:lnTo>
                    <a:cubicBezTo>
                      <a:pt x="724867" y="260000"/>
                      <a:pt x="719137" y="233063"/>
                      <a:pt x="719137" y="204788"/>
                    </a:cubicBezTo>
                    <a:cubicBezTo>
                      <a:pt x="719137" y="91687"/>
                      <a:pt x="810824" y="0"/>
                      <a:pt x="923925" y="0"/>
                    </a:cubicBezTo>
                    <a:cubicBezTo>
                      <a:pt x="1037026" y="0"/>
                      <a:pt x="1128712" y="91687"/>
                      <a:pt x="1128712" y="204788"/>
                    </a:cubicBezTo>
                    <a:cubicBezTo>
                      <a:pt x="1128712" y="233063"/>
                      <a:pt x="1122982" y="260000"/>
                      <a:pt x="1112619" y="284500"/>
                    </a:cubicBezTo>
                    <a:lnTo>
                      <a:pt x="1096377" y="314423"/>
                    </a:lnTo>
                    <a:lnTo>
                      <a:pt x="1096377" y="317255"/>
                    </a:lnTo>
                    <a:lnTo>
                      <a:pt x="1088255" y="318536"/>
                    </a:lnTo>
                    <a:cubicBezTo>
                      <a:pt x="1054261" y="329424"/>
                      <a:pt x="1028690" y="376502"/>
                      <a:pt x="1028690" y="432929"/>
                    </a:cubicBezTo>
                    <a:cubicBezTo>
                      <a:pt x="1028690" y="489355"/>
                      <a:pt x="1054261" y="536433"/>
                      <a:pt x="1088255" y="547321"/>
                    </a:cubicBezTo>
                    <a:lnTo>
                      <a:pt x="1096377" y="548602"/>
                    </a:lnTo>
                    <a:lnTo>
                      <a:pt x="1096377" y="549693"/>
                    </a:lnTo>
                    <a:lnTo>
                      <a:pt x="1847850" y="549693"/>
                    </a:lnTo>
                    <a:lnTo>
                      <a:pt x="1847850" y="1405940"/>
                    </a:lnTo>
                    <a:lnTo>
                      <a:pt x="1846759" y="1405940"/>
                    </a:lnTo>
                    <a:lnTo>
                      <a:pt x="1845478" y="1414062"/>
                    </a:lnTo>
                    <a:cubicBezTo>
                      <a:pt x="1834590" y="1448055"/>
                      <a:pt x="1787512" y="1473627"/>
                      <a:pt x="1731086" y="1473627"/>
                    </a:cubicBezTo>
                    <a:cubicBezTo>
                      <a:pt x="1674659" y="1473627"/>
                      <a:pt x="1627581" y="1448055"/>
                      <a:pt x="1616693" y="1414062"/>
                    </a:cubicBezTo>
                    <a:lnTo>
                      <a:pt x="1615412" y="1405940"/>
                    </a:lnTo>
                    <a:lnTo>
                      <a:pt x="1612580" y="1405940"/>
                    </a:lnTo>
                    <a:lnTo>
                      <a:pt x="1582657" y="1389698"/>
                    </a:lnTo>
                    <a:cubicBezTo>
                      <a:pt x="1558157" y="1379335"/>
                      <a:pt x="1531220" y="1373605"/>
                      <a:pt x="1502945" y="1373605"/>
                    </a:cubicBezTo>
                    <a:cubicBezTo>
                      <a:pt x="1389844" y="1373605"/>
                      <a:pt x="1298157" y="1465291"/>
                      <a:pt x="1298157" y="1578392"/>
                    </a:cubicBezTo>
                    <a:cubicBezTo>
                      <a:pt x="1298157" y="1691493"/>
                      <a:pt x="1389844" y="1783180"/>
                      <a:pt x="1502945" y="1783180"/>
                    </a:cubicBezTo>
                    <a:cubicBezTo>
                      <a:pt x="1531220" y="1783180"/>
                      <a:pt x="1558157" y="1777450"/>
                      <a:pt x="1582657" y="1767087"/>
                    </a:cubicBezTo>
                    <a:lnTo>
                      <a:pt x="1612580" y="1750845"/>
                    </a:lnTo>
                    <a:lnTo>
                      <a:pt x="1617983" y="1750845"/>
                    </a:lnTo>
                    <a:lnTo>
                      <a:pt x="1623497" y="1739498"/>
                    </a:lnTo>
                    <a:cubicBezTo>
                      <a:pt x="1641223" y="1712723"/>
                      <a:pt x="1682720" y="1693936"/>
                      <a:pt x="1731086" y="1693936"/>
                    </a:cubicBezTo>
                    <a:cubicBezTo>
                      <a:pt x="1779451" y="1693936"/>
                      <a:pt x="1820948" y="1712723"/>
                      <a:pt x="1838674" y="1739498"/>
                    </a:cubicBezTo>
                    <a:lnTo>
                      <a:pt x="1844188" y="1750845"/>
                    </a:lnTo>
                    <a:lnTo>
                      <a:pt x="1847850" y="1750845"/>
                    </a:lnTo>
                    <a:lnTo>
                      <a:pt x="1847850" y="2607093"/>
                    </a:lnTo>
                    <a:close/>
                  </a:path>
                </a:pathLst>
              </a:custGeom>
              <a:gradFill flip="none" rotWithShape="1">
                <a:gsLst>
                  <a:gs pos="71000">
                    <a:srgbClr val="C7DBFC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lt1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solidFill>
                  <a:schemeClr val="bg1">
                    <a:lumMod val="65000"/>
                  </a:schemeClr>
                </a:solidFill>
              </a:ln>
              <a:effectLst>
                <a:innerShdw blurRad="63500" dist="50800" dir="8100000">
                  <a:schemeClr val="bg1">
                    <a:lumMod val="85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자유형: 도형 64">
              <a:extLst>
                <a:ext uri="{FF2B5EF4-FFF2-40B4-BE49-F238E27FC236}">
                  <a16:creationId xmlns:a16="http://schemas.microsoft.com/office/drawing/2014/main" id="{3AC6DC62-2AB4-0E65-31E3-AAFEDF3269F2}"/>
                </a:ext>
              </a:extLst>
            </p:cNvPr>
            <p:cNvSpPr/>
            <p:nvPr/>
          </p:nvSpPr>
          <p:spPr>
            <a:xfrm rot="5400000">
              <a:off x="4825706" y="245581"/>
              <a:ext cx="1979337" cy="2569007"/>
            </a:xfrm>
            <a:custGeom>
              <a:avLst/>
              <a:gdLst>
                <a:gd name="connsiteX0" fmla="*/ 1028700 w 2057400"/>
                <a:gd name="connsiteY0" fmla="*/ 0 h 2397543"/>
                <a:gd name="connsiteX1" fmla="*/ 1233487 w 2057400"/>
                <a:gd name="connsiteY1" fmla="*/ 204787 h 2397543"/>
                <a:gd name="connsiteX2" fmla="*/ 1217394 w 2057400"/>
                <a:gd name="connsiteY2" fmla="*/ 284500 h 2397543"/>
                <a:gd name="connsiteX3" fmla="*/ 1201152 w 2057400"/>
                <a:gd name="connsiteY3" fmla="*/ 314423 h 2397543"/>
                <a:gd name="connsiteX4" fmla="*/ 1201152 w 2057400"/>
                <a:gd name="connsiteY4" fmla="*/ 317254 h 2397543"/>
                <a:gd name="connsiteX5" fmla="*/ 1193030 w 2057400"/>
                <a:gd name="connsiteY5" fmla="*/ 318536 h 2397543"/>
                <a:gd name="connsiteX6" fmla="*/ 1133465 w 2057400"/>
                <a:gd name="connsiteY6" fmla="*/ 432928 h 2397543"/>
                <a:gd name="connsiteX7" fmla="*/ 1193030 w 2057400"/>
                <a:gd name="connsiteY7" fmla="*/ 547321 h 2397543"/>
                <a:gd name="connsiteX8" fmla="*/ 1201152 w 2057400"/>
                <a:gd name="connsiteY8" fmla="*/ 548602 h 2397543"/>
                <a:gd name="connsiteX9" fmla="*/ 1201152 w 2057400"/>
                <a:gd name="connsiteY9" fmla="*/ 549693 h 2397543"/>
                <a:gd name="connsiteX10" fmla="*/ 2057400 w 2057400"/>
                <a:gd name="connsiteY10" fmla="*/ 549693 h 2397543"/>
                <a:gd name="connsiteX11" fmla="*/ 2057400 w 2057400"/>
                <a:gd name="connsiteY11" fmla="*/ 1302544 h 2397543"/>
                <a:gd name="connsiteX12" fmla="*/ 2056309 w 2057400"/>
                <a:gd name="connsiteY12" fmla="*/ 1302544 h 2397543"/>
                <a:gd name="connsiteX13" fmla="*/ 2055028 w 2057400"/>
                <a:gd name="connsiteY13" fmla="*/ 1310666 h 2397543"/>
                <a:gd name="connsiteX14" fmla="*/ 1940635 w 2057400"/>
                <a:gd name="connsiteY14" fmla="*/ 1370231 h 2397543"/>
                <a:gd name="connsiteX15" fmla="*/ 1826243 w 2057400"/>
                <a:gd name="connsiteY15" fmla="*/ 1310666 h 2397543"/>
                <a:gd name="connsiteX16" fmla="*/ 1824962 w 2057400"/>
                <a:gd name="connsiteY16" fmla="*/ 1302544 h 2397543"/>
                <a:gd name="connsiteX17" fmla="*/ 1822130 w 2057400"/>
                <a:gd name="connsiteY17" fmla="*/ 1302544 h 2397543"/>
                <a:gd name="connsiteX18" fmla="*/ 1792207 w 2057400"/>
                <a:gd name="connsiteY18" fmla="*/ 1286303 h 2397543"/>
                <a:gd name="connsiteX19" fmla="*/ 1712495 w 2057400"/>
                <a:gd name="connsiteY19" fmla="*/ 1270209 h 2397543"/>
                <a:gd name="connsiteX20" fmla="*/ 1507707 w 2057400"/>
                <a:gd name="connsiteY20" fmla="*/ 1474997 h 2397543"/>
                <a:gd name="connsiteX21" fmla="*/ 1712495 w 2057400"/>
                <a:gd name="connsiteY21" fmla="*/ 1679784 h 2397543"/>
                <a:gd name="connsiteX22" fmla="*/ 1792207 w 2057400"/>
                <a:gd name="connsiteY22" fmla="*/ 1663691 h 2397543"/>
                <a:gd name="connsiteX23" fmla="*/ 1822130 w 2057400"/>
                <a:gd name="connsiteY23" fmla="*/ 1647449 h 2397543"/>
                <a:gd name="connsiteX24" fmla="*/ 1827533 w 2057400"/>
                <a:gd name="connsiteY24" fmla="*/ 1647449 h 2397543"/>
                <a:gd name="connsiteX25" fmla="*/ 1833047 w 2057400"/>
                <a:gd name="connsiteY25" fmla="*/ 1636102 h 2397543"/>
                <a:gd name="connsiteX26" fmla="*/ 1940635 w 2057400"/>
                <a:gd name="connsiteY26" fmla="*/ 1590540 h 2397543"/>
                <a:gd name="connsiteX27" fmla="*/ 2048224 w 2057400"/>
                <a:gd name="connsiteY27" fmla="*/ 1636102 h 2397543"/>
                <a:gd name="connsiteX28" fmla="*/ 2053738 w 2057400"/>
                <a:gd name="connsiteY28" fmla="*/ 1647449 h 2397543"/>
                <a:gd name="connsiteX29" fmla="*/ 2057400 w 2057400"/>
                <a:gd name="connsiteY29" fmla="*/ 1647449 h 2397543"/>
                <a:gd name="connsiteX30" fmla="*/ 2057400 w 2057400"/>
                <a:gd name="connsiteY30" fmla="*/ 2397543 h 2397543"/>
                <a:gd name="connsiteX31" fmla="*/ 0 w 2057400"/>
                <a:gd name="connsiteY31" fmla="*/ 2397543 h 2397543"/>
                <a:gd name="connsiteX32" fmla="*/ 0 w 2057400"/>
                <a:gd name="connsiteY32" fmla="*/ 549693 h 2397543"/>
                <a:gd name="connsiteX33" fmla="*/ 856247 w 2057400"/>
                <a:gd name="connsiteY33" fmla="*/ 549693 h 2397543"/>
                <a:gd name="connsiteX34" fmla="*/ 856247 w 2057400"/>
                <a:gd name="connsiteY34" fmla="*/ 546030 h 2397543"/>
                <a:gd name="connsiteX35" fmla="*/ 867594 w 2057400"/>
                <a:gd name="connsiteY35" fmla="*/ 540517 h 2397543"/>
                <a:gd name="connsiteX36" fmla="*/ 913156 w 2057400"/>
                <a:gd name="connsiteY36" fmla="*/ 432928 h 2397543"/>
                <a:gd name="connsiteX37" fmla="*/ 867594 w 2057400"/>
                <a:gd name="connsiteY37" fmla="*/ 325339 h 2397543"/>
                <a:gd name="connsiteX38" fmla="*/ 856247 w 2057400"/>
                <a:gd name="connsiteY38" fmla="*/ 319826 h 2397543"/>
                <a:gd name="connsiteX39" fmla="*/ 856247 w 2057400"/>
                <a:gd name="connsiteY39" fmla="*/ 314423 h 2397543"/>
                <a:gd name="connsiteX40" fmla="*/ 840005 w 2057400"/>
                <a:gd name="connsiteY40" fmla="*/ 284500 h 2397543"/>
                <a:gd name="connsiteX41" fmla="*/ 823912 w 2057400"/>
                <a:gd name="connsiteY41" fmla="*/ 204787 h 2397543"/>
                <a:gd name="connsiteX42" fmla="*/ 1028700 w 2057400"/>
                <a:gd name="connsiteY42" fmla="*/ 0 h 239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57400" h="2397543">
                  <a:moveTo>
                    <a:pt x="1028700" y="0"/>
                  </a:moveTo>
                  <a:cubicBezTo>
                    <a:pt x="1141801" y="0"/>
                    <a:pt x="1233487" y="91686"/>
                    <a:pt x="1233487" y="204787"/>
                  </a:cubicBezTo>
                  <a:cubicBezTo>
                    <a:pt x="1233487" y="233063"/>
                    <a:pt x="1227757" y="259999"/>
                    <a:pt x="1217394" y="284500"/>
                  </a:cubicBezTo>
                  <a:lnTo>
                    <a:pt x="1201152" y="314423"/>
                  </a:lnTo>
                  <a:lnTo>
                    <a:pt x="1201152" y="317254"/>
                  </a:lnTo>
                  <a:lnTo>
                    <a:pt x="1193030" y="318536"/>
                  </a:lnTo>
                  <a:cubicBezTo>
                    <a:pt x="1159036" y="329424"/>
                    <a:pt x="1133465" y="376502"/>
                    <a:pt x="1133465" y="432928"/>
                  </a:cubicBezTo>
                  <a:cubicBezTo>
                    <a:pt x="1133465" y="489354"/>
                    <a:pt x="1159036" y="536433"/>
                    <a:pt x="1193030" y="547321"/>
                  </a:cubicBezTo>
                  <a:lnTo>
                    <a:pt x="1201152" y="548602"/>
                  </a:lnTo>
                  <a:lnTo>
                    <a:pt x="1201152" y="549693"/>
                  </a:lnTo>
                  <a:lnTo>
                    <a:pt x="2057400" y="549693"/>
                  </a:lnTo>
                  <a:lnTo>
                    <a:pt x="2057400" y="1302544"/>
                  </a:lnTo>
                  <a:lnTo>
                    <a:pt x="2056309" y="1302544"/>
                  </a:lnTo>
                  <a:lnTo>
                    <a:pt x="2055028" y="1310666"/>
                  </a:lnTo>
                  <a:cubicBezTo>
                    <a:pt x="2044140" y="1344660"/>
                    <a:pt x="1997062" y="1370231"/>
                    <a:pt x="1940635" y="1370231"/>
                  </a:cubicBezTo>
                  <a:cubicBezTo>
                    <a:pt x="1884209" y="1370231"/>
                    <a:pt x="1837131" y="1344660"/>
                    <a:pt x="1826243" y="1310666"/>
                  </a:cubicBezTo>
                  <a:lnTo>
                    <a:pt x="1824962" y="1302544"/>
                  </a:lnTo>
                  <a:lnTo>
                    <a:pt x="1822130" y="1302544"/>
                  </a:lnTo>
                  <a:lnTo>
                    <a:pt x="1792207" y="1286303"/>
                  </a:lnTo>
                  <a:cubicBezTo>
                    <a:pt x="1767707" y="1275940"/>
                    <a:pt x="1740770" y="1270209"/>
                    <a:pt x="1712495" y="1270209"/>
                  </a:cubicBezTo>
                  <a:cubicBezTo>
                    <a:pt x="1599394" y="1270209"/>
                    <a:pt x="1507707" y="1361896"/>
                    <a:pt x="1507707" y="1474997"/>
                  </a:cubicBezTo>
                  <a:cubicBezTo>
                    <a:pt x="1507707" y="1588098"/>
                    <a:pt x="1599394" y="1679784"/>
                    <a:pt x="1712495" y="1679784"/>
                  </a:cubicBezTo>
                  <a:cubicBezTo>
                    <a:pt x="1740770" y="1679784"/>
                    <a:pt x="1767707" y="1674054"/>
                    <a:pt x="1792207" y="1663691"/>
                  </a:cubicBezTo>
                  <a:lnTo>
                    <a:pt x="1822130" y="1647449"/>
                  </a:lnTo>
                  <a:lnTo>
                    <a:pt x="1827533" y="1647449"/>
                  </a:lnTo>
                  <a:lnTo>
                    <a:pt x="1833047" y="1636102"/>
                  </a:lnTo>
                  <a:cubicBezTo>
                    <a:pt x="1850773" y="1609327"/>
                    <a:pt x="1892270" y="1590540"/>
                    <a:pt x="1940635" y="1590540"/>
                  </a:cubicBezTo>
                  <a:cubicBezTo>
                    <a:pt x="1989001" y="1590540"/>
                    <a:pt x="2030498" y="1609327"/>
                    <a:pt x="2048224" y="1636102"/>
                  </a:cubicBezTo>
                  <a:lnTo>
                    <a:pt x="2053738" y="1647449"/>
                  </a:lnTo>
                  <a:lnTo>
                    <a:pt x="2057400" y="1647449"/>
                  </a:lnTo>
                  <a:lnTo>
                    <a:pt x="2057400" y="2397543"/>
                  </a:lnTo>
                  <a:lnTo>
                    <a:pt x="0" y="2397543"/>
                  </a:lnTo>
                  <a:lnTo>
                    <a:pt x="0" y="549693"/>
                  </a:lnTo>
                  <a:lnTo>
                    <a:pt x="856247" y="549693"/>
                  </a:lnTo>
                  <a:lnTo>
                    <a:pt x="856247" y="546030"/>
                  </a:lnTo>
                  <a:lnTo>
                    <a:pt x="867594" y="540517"/>
                  </a:lnTo>
                  <a:cubicBezTo>
                    <a:pt x="894369" y="522791"/>
                    <a:pt x="913156" y="481294"/>
                    <a:pt x="913156" y="432928"/>
                  </a:cubicBezTo>
                  <a:cubicBezTo>
                    <a:pt x="913156" y="384563"/>
                    <a:pt x="894369" y="343065"/>
                    <a:pt x="867594" y="325339"/>
                  </a:cubicBezTo>
                  <a:lnTo>
                    <a:pt x="856247" y="319826"/>
                  </a:lnTo>
                  <a:lnTo>
                    <a:pt x="856247" y="314423"/>
                  </a:lnTo>
                  <a:lnTo>
                    <a:pt x="840005" y="284500"/>
                  </a:lnTo>
                  <a:cubicBezTo>
                    <a:pt x="829642" y="259999"/>
                    <a:pt x="823912" y="233063"/>
                    <a:pt x="823912" y="204787"/>
                  </a:cubicBezTo>
                  <a:cubicBezTo>
                    <a:pt x="823912" y="91686"/>
                    <a:pt x="915599" y="0"/>
                    <a:pt x="1028700" y="0"/>
                  </a:cubicBezTo>
                  <a:close/>
                </a:path>
              </a:pathLst>
            </a:custGeom>
            <a:gradFill>
              <a:gsLst>
                <a:gs pos="0">
                  <a:srgbClr val="98B6EA"/>
                </a:gs>
                <a:gs pos="100000">
                  <a:schemeClr val="accent1">
                    <a:lumMod val="7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solidFill>
                <a:srgbClr val="5F91E4"/>
              </a:solidFill>
            </a:ln>
            <a:effectLst>
              <a:innerShdw blurRad="63500" dist="50800" dir="18900000">
                <a:schemeClr val="bg2">
                  <a:lumMod val="75000"/>
                  <a:alpha val="50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540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80550" y="3856549"/>
            <a:ext cx="2295061" cy="789306"/>
            <a:chOff x="541008" y="3825949"/>
            <a:chExt cx="2295061" cy="789306"/>
          </a:xfrm>
        </p:grpSpPr>
        <p:sp>
          <p:nvSpPr>
            <p:cNvPr id="32" name="Google Shape;299;p26"/>
            <p:cNvSpPr/>
            <p:nvPr/>
          </p:nvSpPr>
          <p:spPr>
            <a:xfrm>
              <a:off x="541008" y="3825949"/>
              <a:ext cx="1181599" cy="280800"/>
            </a:xfrm>
            <a:prstGeom prst="roundRect">
              <a:avLst>
                <a:gd name="adj" fmla="val 16667"/>
              </a:avLst>
            </a:prstGeom>
            <a:solidFill>
              <a:srgbClr val="6B99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접근성 향상</a:t>
              </a:r>
              <a:endParaRPr dirty="0">
                <a:solidFill>
                  <a:schemeClr val="lt1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33" name="Google Shape;294;p26"/>
            <p:cNvSpPr txBox="1"/>
            <p:nvPr/>
          </p:nvSpPr>
          <p:spPr>
            <a:xfrm>
              <a:off x="541009" y="4060249"/>
              <a:ext cx="2295060" cy="555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법적 지식이 없는 사용자도</a:t>
              </a:r>
              <a:r>
                <a:rPr lang="en-US" altLang="ko" sz="1000" b="1" dirty="0">
                  <a:latin typeface="Batang"/>
                  <a:ea typeface="Batang"/>
                  <a:cs typeface="Malgun Gothic"/>
                  <a:sym typeface="Batang"/>
                </a:rPr>
                <a:t> </a:t>
              </a:r>
              <a:r>
                <a:rPr lang="ko" sz="1000" b="1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쉽게</a:t>
              </a:r>
              <a:endParaRPr lang="en-US" altLang="ko" sz="10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이용할 수 있는</a:t>
              </a:r>
              <a:r>
                <a:rPr lang="en-US" altLang="ko" sz="1000" b="1" dirty="0">
                  <a:latin typeface="Batang"/>
                  <a:ea typeface="Batang"/>
                  <a:cs typeface="Malgun Gothic"/>
                  <a:sym typeface="Batang"/>
                </a:rPr>
                <a:t> </a:t>
              </a:r>
              <a:r>
                <a:rPr lang="ko" sz="1000" b="1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인터페이스</a:t>
              </a:r>
              <a:r>
                <a:rPr lang="ko" sz="10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를 제공</a:t>
              </a:r>
              <a:endParaRPr sz="1000" b="1" dirty="0">
                <a:solidFill>
                  <a:srgbClr val="000000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922039" y="1003124"/>
            <a:ext cx="1966597" cy="796300"/>
            <a:chOff x="5662887" y="680250"/>
            <a:chExt cx="1966597" cy="796300"/>
          </a:xfrm>
        </p:grpSpPr>
        <p:sp>
          <p:nvSpPr>
            <p:cNvPr id="34" name="Google Shape;300;p26"/>
            <p:cNvSpPr/>
            <p:nvPr/>
          </p:nvSpPr>
          <p:spPr>
            <a:xfrm>
              <a:off x="5662887" y="680250"/>
              <a:ext cx="1180800" cy="280800"/>
            </a:xfrm>
            <a:prstGeom prst="roundRect">
              <a:avLst>
                <a:gd name="adj" fmla="val 16667"/>
              </a:avLst>
            </a:prstGeom>
            <a:solidFill>
              <a:srgbClr val="6B99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ctr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정확성</a:t>
              </a:r>
              <a:endParaRPr dirty="0"/>
            </a:p>
          </p:txBody>
        </p:sp>
        <p:sp>
          <p:nvSpPr>
            <p:cNvPr id="35" name="Google Shape;296;p26"/>
            <p:cNvSpPr txBox="1"/>
            <p:nvPr/>
          </p:nvSpPr>
          <p:spPr>
            <a:xfrm>
              <a:off x="5662887" y="914888"/>
              <a:ext cx="1966597" cy="561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기존 판례 데이터를</a:t>
              </a:r>
              <a:r>
                <a:rPr lang="en-US" altLang="ko" sz="1000" b="1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" sz="1000" b="1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기반</a:t>
              </a:r>
              <a:r>
                <a:rPr lang="ko" sz="10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으로</a:t>
              </a:r>
              <a:endParaRPr lang="en-US" altLang="ko" sz="1000" b="1" dirty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정확한 판단을 도출</a:t>
              </a:r>
              <a:endParaRPr sz="1000" b="1" dirty="0">
                <a:solidFill>
                  <a:srgbClr val="000000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435939" y="1932474"/>
            <a:ext cx="2523417" cy="800762"/>
            <a:chOff x="6409534" y="1920201"/>
            <a:chExt cx="2523417" cy="800762"/>
          </a:xfrm>
        </p:grpSpPr>
        <p:sp>
          <p:nvSpPr>
            <p:cNvPr id="36" name="Google Shape;301;p26"/>
            <p:cNvSpPr/>
            <p:nvPr/>
          </p:nvSpPr>
          <p:spPr>
            <a:xfrm>
              <a:off x="6409534" y="1920201"/>
              <a:ext cx="1180800" cy="280800"/>
            </a:xfrm>
            <a:prstGeom prst="roundRect">
              <a:avLst>
                <a:gd name="adj" fmla="val 16667"/>
              </a:avLst>
            </a:prstGeom>
            <a:solidFill>
              <a:srgbClr val="8FB0E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ctr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확장가능성</a:t>
              </a:r>
              <a:endParaRPr b="1" dirty="0">
                <a:solidFill>
                  <a:schemeClr val="lt1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37" name="Google Shape;297;p26"/>
            <p:cNvSpPr txBox="1"/>
            <p:nvPr/>
          </p:nvSpPr>
          <p:spPr>
            <a:xfrm>
              <a:off x="6409534" y="2159301"/>
              <a:ext cx="2523417" cy="561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향후 법령 조회 및 상세한</a:t>
              </a:r>
              <a:r>
                <a:rPr lang="en-US" altLang="ko" sz="1000" b="1" dirty="0"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" sz="10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판례 분석 등,</a:t>
              </a:r>
              <a:endParaRPr lang="en-US" altLang="ko" sz="10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기능을 제공해</a:t>
              </a:r>
              <a:r>
                <a:rPr lang="en-US" altLang="ko" sz="1000" b="1" dirty="0">
                  <a:ea typeface="Malgun Gothic"/>
                </a:rPr>
                <a:t> </a:t>
              </a:r>
              <a:r>
                <a:rPr lang="ko" sz="10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서비스의 범위를 확장</a:t>
              </a:r>
              <a:endParaRPr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95294" y="2907953"/>
            <a:ext cx="2295060" cy="778967"/>
            <a:chOff x="132858" y="2817132"/>
            <a:chExt cx="2295060" cy="778967"/>
          </a:xfrm>
        </p:grpSpPr>
        <p:sp>
          <p:nvSpPr>
            <p:cNvPr id="30" name="Google Shape;298;p26"/>
            <p:cNvSpPr/>
            <p:nvPr/>
          </p:nvSpPr>
          <p:spPr>
            <a:xfrm>
              <a:off x="132858" y="2817132"/>
              <a:ext cx="1180800" cy="282046"/>
            </a:xfrm>
            <a:prstGeom prst="roundRect">
              <a:avLst>
                <a:gd name="adj" fmla="val 16667"/>
              </a:avLst>
            </a:prstGeom>
            <a:solidFill>
              <a:srgbClr val="8FB0E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시간절약</a:t>
              </a:r>
              <a:endParaRPr dirty="0">
                <a:solidFill>
                  <a:schemeClr val="lt1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38" name="Google Shape;294;p26"/>
            <p:cNvSpPr txBox="1"/>
            <p:nvPr/>
          </p:nvSpPr>
          <p:spPr>
            <a:xfrm>
              <a:off x="132858" y="3075336"/>
              <a:ext cx="2295060" cy="5207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lvl="0">
                <a:lnSpc>
                  <a:spcPct val="160000"/>
                </a:lnSpc>
              </a:pPr>
              <a:r>
                <a:rPr lang="en-US" altLang="ko-KR" sz="1000" b="1" dirty="0">
                  <a:latin typeface="Malgun Gothic"/>
                  <a:ea typeface="Malgun Gothic"/>
                  <a:cs typeface="Malgun Gothic"/>
                  <a:sym typeface="Malgun Gothic"/>
                </a:rPr>
                <a:t>AI</a:t>
              </a:r>
              <a:r>
                <a:rPr lang="ko-KR" altLang="en-US" sz="1000" b="1" dirty="0">
                  <a:latin typeface="Malgun Gothic"/>
                  <a:ea typeface="Malgun Gothic"/>
                  <a:cs typeface="Malgun Gothic"/>
                  <a:sym typeface="Malgun Gothic"/>
                </a:rPr>
                <a:t>를 통해 </a:t>
              </a:r>
              <a:r>
                <a:rPr lang="ko-KR" altLang="en-US" sz="1000" b="1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신속하게</a:t>
              </a:r>
              <a:r>
                <a:rPr lang="ko-KR" altLang="en-US" sz="10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1000" b="1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산재 가능성 판단</a:t>
              </a:r>
              <a:endParaRPr lang="ko-KR" altLang="en-US" sz="1000" b="1" dirty="0">
                <a:solidFill>
                  <a:srgbClr val="FF0000"/>
                </a:solidFill>
                <a:latin typeface="Batang"/>
                <a:ea typeface="Batang"/>
                <a:cs typeface="Batang"/>
                <a:sym typeface="Batang"/>
              </a:endParaRPr>
            </a:p>
            <a:p>
              <a:pPr lvl="0">
                <a:lnSpc>
                  <a:spcPct val="160000"/>
                </a:lnSpc>
                <a:spcBef>
                  <a:spcPts val="100"/>
                </a:spcBef>
              </a:pPr>
              <a:r>
                <a:rPr lang="ko-KR" altLang="en-US" sz="1000" b="1" dirty="0">
                  <a:latin typeface="Malgun Gothic"/>
                  <a:ea typeface="Malgun Gothic"/>
                  <a:cs typeface="Malgun Gothic"/>
                  <a:sym typeface="Malgun Gothic"/>
                </a:rPr>
                <a:t>사용자의 결정에 도움</a:t>
              </a:r>
              <a:endParaRPr lang="ko-KR" altLang="en-US" sz="1000" b="1" dirty="0">
                <a:latin typeface="Batang"/>
                <a:ea typeface="Batang"/>
                <a:cs typeface="Batang"/>
                <a:sym typeface="Batang"/>
              </a:endParaRPr>
            </a:p>
          </p:txBody>
        </p:sp>
      </p:grpSp>
      <p:cxnSp>
        <p:nvCxnSpPr>
          <p:cNvPr id="7" name="직선 화살표 연결선 6"/>
          <p:cNvCxnSpPr/>
          <p:nvPr/>
        </p:nvCxnSpPr>
        <p:spPr>
          <a:xfrm flipH="1">
            <a:off x="1432371" y="3069377"/>
            <a:ext cx="1512211" cy="0"/>
          </a:xfrm>
          <a:prstGeom prst="straightConnector1">
            <a:avLst/>
          </a:prstGeom>
          <a:ln w="19050">
            <a:solidFill>
              <a:srgbClr val="C8D8D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5584122" y="2066127"/>
            <a:ext cx="795738" cy="0"/>
          </a:xfrm>
          <a:prstGeom prst="straightConnector1">
            <a:avLst/>
          </a:prstGeom>
          <a:ln w="19050">
            <a:solidFill>
              <a:srgbClr val="C8D8D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V="1">
            <a:off x="4613830" y="1114532"/>
            <a:ext cx="1257113" cy="8142"/>
          </a:xfrm>
          <a:prstGeom prst="straightConnector1">
            <a:avLst/>
          </a:prstGeom>
          <a:ln w="19050">
            <a:solidFill>
              <a:srgbClr val="C8D8D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>
            <a:off x="2028825" y="3973699"/>
            <a:ext cx="1796300" cy="0"/>
          </a:xfrm>
          <a:prstGeom prst="straightConnector1">
            <a:avLst/>
          </a:prstGeom>
          <a:ln w="19050">
            <a:solidFill>
              <a:srgbClr val="C8D8D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830" y="1477217"/>
            <a:ext cx="604069" cy="60406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341" y="3595391"/>
            <a:ext cx="606425" cy="6064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285" y="2553061"/>
            <a:ext cx="604893" cy="60489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71" y="2601408"/>
            <a:ext cx="495585" cy="49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19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/>
          <p:nvPr/>
        </p:nvSpPr>
        <p:spPr>
          <a:xfrm>
            <a:off x="0" y="4755747"/>
            <a:ext cx="9144000" cy="387752"/>
          </a:xfrm>
          <a:prstGeom prst="flowChartProcess">
            <a:avLst/>
          </a:prstGeom>
          <a:solidFill>
            <a:srgbClr val="8FAAD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Sanjae</a:t>
            </a:r>
            <a:endParaRPr sz="1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27"/>
          <p:cNvSpPr/>
          <p:nvPr/>
        </p:nvSpPr>
        <p:spPr>
          <a:xfrm rot="5400000">
            <a:off x="199342" y="272145"/>
            <a:ext cx="925290" cy="381000"/>
          </a:xfrm>
          <a:custGeom>
            <a:avLst/>
            <a:gdLst/>
            <a:ahLst/>
            <a:cxnLst/>
            <a:rect l="l" t="t" r="r" b="b"/>
            <a:pathLst>
              <a:path w="1225550" h="508000" extrusionOk="0">
                <a:moveTo>
                  <a:pt x="0" y="508000"/>
                </a:moveTo>
                <a:lnTo>
                  <a:pt x="0" y="0"/>
                </a:lnTo>
                <a:lnTo>
                  <a:pt x="1140883" y="0"/>
                </a:lnTo>
                <a:cubicBezTo>
                  <a:pt x="1187643" y="0"/>
                  <a:pt x="1225550" y="37907"/>
                  <a:pt x="1225550" y="84667"/>
                </a:cubicBezTo>
                <a:lnTo>
                  <a:pt x="1225550" y="423333"/>
                </a:lnTo>
                <a:cubicBezTo>
                  <a:pt x="1225550" y="470093"/>
                  <a:pt x="1187643" y="508000"/>
                  <a:pt x="1140883" y="508000"/>
                </a:cubicBez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p27"/>
          <p:cNvSpPr txBox="1"/>
          <p:nvPr/>
        </p:nvSpPr>
        <p:spPr>
          <a:xfrm>
            <a:off x="436451" y="533425"/>
            <a:ext cx="517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en-US" altLang="ko" sz="2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21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27"/>
          <p:cNvSpPr txBox="1"/>
          <p:nvPr/>
        </p:nvSpPr>
        <p:spPr>
          <a:xfrm>
            <a:off x="471488" y="1143501"/>
            <a:ext cx="3144765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❍</a:t>
            </a:r>
            <a:r>
              <a:rPr lang="ko" sz="1400" dirty="0">
                <a:solidFill>
                  <a:srgbClr val="000000"/>
                </a:solidFill>
                <a:latin typeface="Batang"/>
                <a:ea typeface="Batang"/>
                <a:cs typeface="Batang"/>
                <a:sym typeface="Batang"/>
              </a:rPr>
              <a:t> </a:t>
            </a:r>
            <a:r>
              <a:rPr lang="ko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노무사 연결 서비스로 사업화 기회 확대</a:t>
            </a:r>
            <a:endParaRPr sz="1100" dirty="0"/>
          </a:p>
        </p:txBody>
      </p:sp>
      <p:sp>
        <p:nvSpPr>
          <p:cNvPr id="319" name="Google Shape;319;p27"/>
          <p:cNvSpPr txBox="1"/>
          <p:nvPr/>
        </p:nvSpPr>
        <p:spPr>
          <a:xfrm>
            <a:off x="887530" y="533415"/>
            <a:ext cx="3726300" cy="42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latin typeface="+mn-lt"/>
                <a:ea typeface="+mj-ea"/>
              </a:rPr>
              <a:t>서비스 활용 방안 및 기대 효과 (2)</a:t>
            </a:r>
            <a:endParaRPr sz="1800" dirty="0">
              <a:solidFill>
                <a:srgbClr val="000000"/>
              </a:solidFill>
              <a:latin typeface="+mn-lt"/>
              <a:ea typeface="+mj-ea"/>
              <a:cs typeface="Batang"/>
              <a:sym typeface="Batang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664261" y="1285851"/>
            <a:ext cx="3045318" cy="3258121"/>
            <a:chOff x="1938511" y="1268527"/>
            <a:chExt cx="3443207" cy="3635471"/>
          </a:xfrm>
        </p:grpSpPr>
        <p:grpSp>
          <p:nvGrpSpPr>
            <p:cNvPr id="3" name="그룹 2"/>
            <p:cNvGrpSpPr/>
            <p:nvPr/>
          </p:nvGrpSpPr>
          <p:grpSpPr>
            <a:xfrm>
              <a:off x="1938511" y="1645877"/>
              <a:ext cx="2880000" cy="2880000"/>
              <a:chOff x="2866872" y="1654977"/>
              <a:chExt cx="2880000" cy="2880000"/>
            </a:xfrm>
          </p:grpSpPr>
          <p:sp>
            <p:nvSpPr>
              <p:cNvPr id="2" name="타원 1"/>
              <p:cNvSpPr/>
              <p:nvPr/>
            </p:nvSpPr>
            <p:spPr>
              <a:xfrm>
                <a:off x="2866872" y="1654977"/>
                <a:ext cx="2880000" cy="288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dirty="0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3136872" y="1924977"/>
                <a:ext cx="2340000" cy="234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3406872" y="2191974"/>
                <a:ext cx="1800000" cy="180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3676872" y="2461974"/>
                <a:ext cx="1260000" cy="12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3946872" y="2731974"/>
                <a:ext cx="720000" cy="72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3378511" y="2722874"/>
              <a:ext cx="2003207" cy="720000"/>
              <a:chOff x="4381867" y="1096874"/>
              <a:chExt cx="3910555" cy="1098006"/>
            </a:xfrm>
          </p:grpSpPr>
          <p:sp>
            <p:nvSpPr>
              <p:cNvPr id="4" name="갈매기형 수장 3"/>
              <p:cNvSpPr/>
              <p:nvPr/>
            </p:nvSpPr>
            <p:spPr>
              <a:xfrm rot="10800000">
                <a:off x="7056935" y="1096874"/>
                <a:ext cx="1235487" cy="1098006"/>
              </a:xfrm>
              <a:prstGeom prst="chevron">
                <a:avLst>
                  <a:gd name="adj" fmla="val 3347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4381867" y="1587606"/>
                <a:ext cx="3756991" cy="1116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8895893">
              <a:off x="3134928" y="1910131"/>
              <a:ext cx="2003207" cy="720000"/>
              <a:chOff x="4381867" y="1096874"/>
              <a:chExt cx="3910555" cy="1098006"/>
            </a:xfrm>
          </p:grpSpPr>
          <p:sp>
            <p:nvSpPr>
              <p:cNvPr id="24" name="갈매기형 수장 23"/>
              <p:cNvSpPr/>
              <p:nvPr/>
            </p:nvSpPr>
            <p:spPr>
              <a:xfrm rot="10800000">
                <a:off x="7056935" y="1096874"/>
                <a:ext cx="1235487" cy="1098006"/>
              </a:xfrm>
              <a:prstGeom prst="chevron">
                <a:avLst>
                  <a:gd name="adj" fmla="val 3347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4381867" y="1587606"/>
                <a:ext cx="3756991" cy="1116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2700000">
              <a:off x="3134386" y="3542395"/>
              <a:ext cx="2003207" cy="720000"/>
              <a:chOff x="4381867" y="1096874"/>
              <a:chExt cx="3910555" cy="1098006"/>
            </a:xfrm>
          </p:grpSpPr>
          <p:sp>
            <p:nvSpPr>
              <p:cNvPr id="27" name="갈매기형 수장 26"/>
              <p:cNvSpPr/>
              <p:nvPr/>
            </p:nvSpPr>
            <p:spPr>
              <a:xfrm rot="10800000">
                <a:off x="7056935" y="1096874"/>
                <a:ext cx="1235487" cy="1098006"/>
              </a:xfrm>
              <a:prstGeom prst="chevron">
                <a:avLst>
                  <a:gd name="adj" fmla="val 33471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4381867" y="1587606"/>
                <a:ext cx="3756991" cy="1116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" name="Google Shape;313;p27"/>
          <p:cNvSpPr txBox="1"/>
          <p:nvPr/>
        </p:nvSpPr>
        <p:spPr>
          <a:xfrm>
            <a:off x="4849185" y="1591788"/>
            <a:ext cx="35307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8FAADC"/>
                </a:solidFill>
                <a:latin typeface="Malgun Gothic"/>
                <a:ea typeface="Malgun Gothic"/>
                <a:cs typeface="Malgun Gothic"/>
                <a:sym typeface="Malgun Gothic"/>
              </a:rPr>
              <a:t>⚬</a:t>
            </a:r>
            <a:r>
              <a:rPr 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사용자들이 신뢰할 수 있는 노무사를 쉽게 찾고 </a:t>
            </a:r>
            <a:br>
              <a:rPr 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연결될 수 있도록 도움 제공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313;p27"/>
          <p:cNvSpPr txBox="1"/>
          <p:nvPr/>
        </p:nvSpPr>
        <p:spPr>
          <a:xfrm>
            <a:off x="4849185" y="1324268"/>
            <a:ext cx="2396216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rgbClr val="0D5BDC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산재 관련 문제 해결 지원</a:t>
            </a:r>
            <a:endParaRPr sz="1100" b="1" dirty="0">
              <a:solidFill>
                <a:srgbClr val="0D5BD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315;p27"/>
          <p:cNvSpPr txBox="1"/>
          <p:nvPr/>
        </p:nvSpPr>
        <p:spPr>
          <a:xfrm>
            <a:off x="4854309" y="2662633"/>
            <a:ext cx="4097700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8FAADC"/>
                </a:solidFill>
                <a:latin typeface="Malgun Gothic"/>
                <a:ea typeface="Malgun Gothic"/>
                <a:cs typeface="Malgun Gothic"/>
                <a:sym typeface="Malgun Gothic"/>
              </a:rPr>
              <a:t>⚬</a:t>
            </a:r>
            <a:r>
              <a:rPr 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사용자들이 복잡한 산재 문제를 더욱 효과적으로 해결 가능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8FAADC"/>
                </a:solidFill>
                <a:latin typeface="Malgun Gothic"/>
                <a:ea typeface="Malgun Gothic"/>
                <a:cs typeface="Malgun Gothic"/>
                <a:sym typeface="Malgun Gothic"/>
              </a:rPr>
              <a:t>⚬</a:t>
            </a:r>
            <a:r>
              <a:rPr 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사용자와 노무사 모두에게 가치 있는 플랫폼</a:t>
            </a:r>
            <a:endParaRPr sz="1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8FAADC"/>
                </a:solidFill>
                <a:latin typeface="Malgun Gothic"/>
                <a:ea typeface="Malgun Gothic"/>
                <a:cs typeface="Malgun Gothic"/>
                <a:sym typeface="Malgun Gothic"/>
              </a:rPr>
              <a:t>⚬</a:t>
            </a:r>
            <a:r>
              <a:rPr 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산재 AI 서비스의 부가 가치를 높이고 수익 모델 강화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313;p27"/>
          <p:cNvSpPr txBox="1"/>
          <p:nvPr/>
        </p:nvSpPr>
        <p:spPr>
          <a:xfrm>
            <a:off x="4849185" y="2388195"/>
            <a:ext cx="2396216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가치</a:t>
            </a:r>
            <a:endParaRPr sz="1100" b="1" dirty="0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314;p27"/>
          <p:cNvSpPr txBox="1"/>
          <p:nvPr/>
        </p:nvSpPr>
        <p:spPr>
          <a:xfrm>
            <a:off x="4849185" y="3899619"/>
            <a:ext cx="4294815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8FAADC"/>
                </a:solidFill>
                <a:latin typeface="Malgun Gothic"/>
                <a:ea typeface="Malgun Gothic"/>
                <a:cs typeface="Malgun Gothic"/>
                <a:sym typeface="Malgun Gothic"/>
              </a:rPr>
              <a:t>⚬</a:t>
            </a:r>
            <a:r>
              <a:rPr 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노무사에게 일정 수수료를 받아 사용자에게 간단한 정보를 제공</a:t>
            </a:r>
            <a:endParaRPr sz="1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8FAADC"/>
                </a:solidFill>
                <a:latin typeface="Malgun Gothic"/>
                <a:ea typeface="Malgun Gothic"/>
                <a:cs typeface="Malgun Gothic"/>
                <a:sym typeface="Malgun Gothic"/>
              </a:rPr>
              <a:t>⚬</a:t>
            </a:r>
            <a:r>
              <a:rPr 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매칭 서비스를 통해 적합한 노무사를 추천하여 사용자 문제 해결 지원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8FAADC"/>
                </a:solidFill>
                <a:latin typeface="Malgun Gothic"/>
                <a:ea typeface="Malgun Gothic"/>
                <a:cs typeface="Malgun Gothic"/>
                <a:sym typeface="Malgun Gothic"/>
              </a:rPr>
              <a:t>⚬</a:t>
            </a:r>
            <a:r>
              <a:rPr 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노무사에게는 새로운 고객 소개 기회 제공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313;p27"/>
          <p:cNvSpPr txBox="1"/>
          <p:nvPr/>
        </p:nvSpPr>
        <p:spPr>
          <a:xfrm>
            <a:off x="4849185" y="3634939"/>
            <a:ext cx="2396216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비즈니스 모델</a:t>
            </a:r>
            <a:endParaRPr sz="1100" b="1" dirty="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10186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0"/>
          <p:cNvSpPr txBox="1"/>
          <p:nvPr/>
        </p:nvSpPr>
        <p:spPr>
          <a:xfrm>
            <a:off x="887530" y="533415"/>
            <a:ext cx="3726300" cy="42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latin typeface="+mn-lt"/>
                <a:ea typeface="+mj-ea"/>
              </a:rPr>
              <a:t>개발 툴</a:t>
            </a:r>
            <a:endParaRPr sz="1800" dirty="0">
              <a:solidFill>
                <a:srgbClr val="000000"/>
              </a:solidFill>
              <a:latin typeface="+mn-lt"/>
              <a:ea typeface="+mj-ea"/>
              <a:cs typeface="Batang"/>
              <a:sym typeface="Batang"/>
            </a:endParaRPr>
          </a:p>
        </p:txBody>
      </p:sp>
      <p:sp>
        <p:nvSpPr>
          <p:cNvPr id="341" name="Google Shape;341;p30"/>
          <p:cNvSpPr/>
          <p:nvPr/>
        </p:nvSpPr>
        <p:spPr>
          <a:xfrm rot="5400000">
            <a:off x="199342" y="272145"/>
            <a:ext cx="925290" cy="381000"/>
          </a:xfrm>
          <a:custGeom>
            <a:avLst/>
            <a:gdLst/>
            <a:ahLst/>
            <a:cxnLst/>
            <a:rect l="l" t="t" r="r" b="b"/>
            <a:pathLst>
              <a:path w="1225550" h="508000" extrusionOk="0">
                <a:moveTo>
                  <a:pt x="0" y="508000"/>
                </a:moveTo>
                <a:lnTo>
                  <a:pt x="0" y="0"/>
                </a:lnTo>
                <a:lnTo>
                  <a:pt x="1140883" y="0"/>
                </a:lnTo>
                <a:cubicBezTo>
                  <a:pt x="1187643" y="0"/>
                  <a:pt x="1225550" y="37907"/>
                  <a:pt x="1225550" y="84667"/>
                </a:cubicBezTo>
                <a:lnTo>
                  <a:pt x="1225550" y="423333"/>
                </a:lnTo>
                <a:cubicBezTo>
                  <a:pt x="1225550" y="470093"/>
                  <a:pt x="1187643" y="508000"/>
                  <a:pt x="1140883" y="508000"/>
                </a:cubicBez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30"/>
          <p:cNvSpPr txBox="1"/>
          <p:nvPr/>
        </p:nvSpPr>
        <p:spPr>
          <a:xfrm>
            <a:off x="436450" y="533425"/>
            <a:ext cx="495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en-US" altLang="ko" sz="2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21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30"/>
          <p:cNvSpPr/>
          <p:nvPr/>
        </p:nvSpPr>
        <p:spPr>
          <a:xfrm>
            <a:off x="512700" y="1242876"/>
            <a:ext cx="1791900" cy="29922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8FAAD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30"/>
          <p:cNvSpPr/>
          <p:nvPr/>
        </p:nvSpPr>
        <p:spPr>
          <a:xfrm>
            <a:off x="2580719" y="1242874"/>
            <a:ext cx="1791900" cy="29922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8FAAD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4648734" y="1256159"/>
            <a:ext cx="1791900" cy="29922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8FAAD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30"/>
          <p:cNvSpPr/>
          <p:nvPr/>
        </p:nvSpPr>
        <p:spPr>
          <a:xfrm>
            <a:off x="6716750" y="1256159"/>
            <a:ext cx="1791900" cy="29922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8FAAD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30"/>
          <p:cNvSpPr/>
          <p:nvPr/>
        </p:nvSpPr>
        <p:spPr>
          <a:xfrm>
            <a:off x="894732" y="1130789"/>
            <a:ext cx="1027800" cy="234300"/>
          </a:xfrm>
          <a:prstGeom prst="roundRect">
            <a:avLst>
              <a:gd name="adj" fmla="val 16667"/>
            </a:avLst>
          </a:prstGeom>
          <a:solidFill>
            <a:srgbClr val="8FAA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database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30"/>
          <p:cNvSpPr/>
          <p:nvPr/>
        </p:nvSpPr>
        <p:spPr>
          <a:xfrm>
            <a:off x="2962740" y="1130789"/>
            <a:ext cx="1027800" cy="234300"/>
          </a:xfrm>
          <a:prstGeom prst="roundRect">
            <a:avLst>
              <a:gd name="adj" fmla="val 16667"/>
            </a:avLst>
          </a:prstGeom>
          <a:solidFill>
            <a:srgbClr val="8FAA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server</a:t>
            </a:r>
            <a:endParaRPr sz="1100">
              <a:solidFill>
                <a:schemeClr val="lt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349" name="Google Shape;349;p30"/>
          <p:cNvSpPr/>
          <p:nvPr/>
        </p:nvSpPr>
        <p:spPr>
          <a:xfrm>
            <a:off x="5030757" y="1123454"/>
            <a:ext cx="1027800" cy="239100"/>
          </a:xfrm>
          <a:prstGeom prst="roundRect">
            <a:avLst>
              <a:gd name="adj" fmla="val 16667"/>
            </a:avLst>
          </a:prstGeom>
          <a:solidFill>
            <a:srgbClr val="8FAA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web</a:t>
            </a:r>
            <a:endParaRPr sz="1100"/>
          </a:p>
        </p:txBody>
      </p:sp>
      <p:sp>
        <p:nvSpPr>
          <p:cNvPr id="350" name="Google Shape;350;p30"/>
          <p:cNvSpPr/>
          <p:nvPr/>
        </p:nvSpPr>
        <p:spPr>
          <a:xfrm>
            <a:off x="7098774" y="1130789"/>
            <a:ext cx="1027800" cy="239100"/>
          </a:xfrm>
          <a:prstGeom prst="roundRect">
            <a:avLst>
              <a:gd name="adj" fmla="val 16667"/>
            </a:avLst>
          </a:prstGeom>
          <a:solidFill>
            <a:srgbClr val="8FAA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tools</a:t>
            </a:r>
            <a:endParaRPr sz="1100" b="1">
              <a:solidFill>
                <a:schemeClr val="lt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351" name="Google Shape;351;p30"/>
          <p:cNvSpPr/>
          <p:nvPr/>
        </p:nvSpPr>
        <p:spPr>
          <a:xfrm>
            <a:off x="0" y="4755747"/>
            <a:ext cx="9144000" cy="387752"/>
          </a:xfrm>
          <a:prstGeom prst="flowChartProcess">
            <a:avLst/>
          </a:prstGeom>
          <a:solidFill>
            <a:srgbClr val="8FAAD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Sanjae</a:t>
            </a:r>
            <a:endParaRPr sz="1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 rotWithShape="1">
          <a:blip r:embed="rId3">
            <a:alphaModFix/>
          </a:blip>
          <a:srcRect l="37838" t="32094" r="36340" b="31168"/>
          <a:stretch/>
        </p:blipFill>
        <p:spPr>
          <a:xfrm>
            <a:off x="5342713" y="2966121"/>
            <a:ext cx="451200" cy="49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0"/>
          <p:cNvPicPr preferRelativeResize="0"/>
          <p:nvPr/>
        </p:nvPicPr>
        <p:blipFill rotWithShape="1">
          <a:blip r:embed="rId4">
            <a:alphaModFix/>
          </a:blip>
          <a:srcRect l="28091" t="19496" r="27733" b="8"/>
          <a:stretch/>
        </p:blipFill>
        <p:spPr>
          <a:xfrm>
            <a:off x="5297200" y="1800002"/>
            <a:ext cx="494975" cy="4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0"/>
          <p:cNvPicPr preferRelativeResize="0"/>
          <p:nvPr/>
        </p:nvPicPr>
        <p:blipFill rotWithShape="1">
          <a:blip r:embed="rId5">
            <a:alphaModFix/>
          </a:blip>
          <a:srcRect l="26836" r="25657"/>
          <a:stretch/>
        </p:blipFill>
        <p:spPr>
          <a:xfrm>
            <a:off x="3229187" y="1764170"/>
            <a:ext cx="494975" cy="52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2202" y="1871337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 rotWithShape="1">
          <a:blip r:embed="rId7">
            <a:alphaModFix/>
          </a:blip>
          <a:srcRect l="18174" t="15116" r="17466" b="12171"/>
          <a:stretch/>
        </p:blipFill>
        <p:spPr>
          <a:xfrm>
            <a:off x="1028238" y="2160340"/>
            <a:ext cx="760825" cy="6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10037" y="2951650"/>
            <a:ext cx="933259" cy="5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32300" y="2832553"/>
            <a:ext cx="760800" cy="76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0"/>
          <p:cNvSpPr/>
          <p:nvPr/>
        </p:nvSpPr>
        <p:spPr>
          <a:xfrm>
            <a:off x="906213" y="3022950"/>
            <a:ext cx="1004832" cy="239112"/>
          </a:xfrm>
          <a:prstGeom prst="flowChartTerminator">
            <a:avLst/>
          </a:prstGeom>
          <a:solidFill>
            <a:srgbClr val="9EC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mongoDB</a:t>
            </a:r>
            <a:endParaRPr sz="1000"/>
          </a:p>
        </p:txBody>
      </p:sp>
      <p:sp>
        <p:nvSpPr>
          <p:cNvPr id="360" name="Google Shape;360;p30"/>
          <p:cNvSpPr/>
          <p:nvPr/>
        </p:nvSpPr>
        <p:spPr>
          <a:xfrm>
            <a:off x="2985750" y="2329738"/>
            <a:ext cx="1004832" cy="239112"/>
          </a:xfrm>
          <a:prstGeom prst="flowChartTerminator">
            <a:avLst/>
          </a:prstGeom>
          <a:solidFill>
            <a:srgbClr val="9EC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JavaScript</a:t>
            </a:r>
            <a:endParaRPr sz="1000"/>
          </a:p>
        </p:txBody>
      </p:sp>
      <p:sp>
        <p:nvSpPr>
          <p:cNvPr id="361" name="Google Shape;361;p30"/>
          <p:cNvSpPr/>
          <p:nvPr/>
        </p:nvSpPr>
        <p:spPr>
          <a:xfrm>
            <a:off x="2974250" y="3648350"/>
            <a:ext cx="1004832" cy="239112"/>
          </a:xfrm>
          <a:prstGeom prst="flowChartTerminator">
            <a:avLst/>
          </a:prstGeom>
          <a:solidFill>
            <a:srgbClr val="9EC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FastAPI</a:t>
            </a:r>
            <a:endParaRPr sz="1000"/>
          </a:p>
        </p:txBody>
      </p:sp>
      <p:sp>
        <p:nvSpPr>
          <p:cNvPr id="362" name="Google Shape;362;p30"/>
          <p:cNvSpPr/>
          <p:nvPr/>
        </p:nvSpPr>
        <p:spPr>
          <a:xfrm>
            <a:off x="5053725" y="2329738"/>
            <a:ext cx="1004832" cy="239112"/>
          </a:xfrm>
          <a:prstGeom prst="flowChartTerminator">
            <a:avLst/>
          </a:prstGeom>
          <a:solidFill>
            <a:srgbClr val="9EC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HTML</a:t>
            </a:r>
            <a:endParaRPr sz="1000"/>
          </a:p>
        </p:txBody>
      </p:sp>
      <p:sp>
        <p:nvSpPr>
          <p:cNvPr id="363" name="Google Shape;363;p30"/>
          <p:cNvSpPr/>
          <p:nvPr/>
        </p:nvSpPr>
        <p:spPr>
          <a:xfrm>
            <a:off x="5042275" y="3661750"/>
            <a:ext cx="1004832" cy="239112"/>
          </a:xfrm>
          <a:prstGeom prst="flowChartTerminator">
            <a:avLst/>
          </a:prstGeom>
          <a:solidFill>
            <a:srgbClr val="9EC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CSS</a:t>
            </a:r>
            <a:endParaRPr sz="1000"/>
          </a:p>
        </p:txBody>
      </p:sp>
      <p:sp>
        <p:nvSpPr>
          <p:cNvPr id="364" name="Google Shape;364;p30"/>
          <p:cNvSpPr/>
          <p:nvPr/>
        </p:nvSpPr>
        <p:spPr>
          <a:xfrm>
            <a:off x="7098775" y="2329738"/>
            <a:ext cx="1004832" cy="239112"/>
          </a:xfrm>
          <a:prstGeom prst="flowChartTerminator">
            <a:avLst/>
          </a:prstGeom>
          <a:solidFill>
            <a:srgbClr val="9EC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VS Code</a:t>
            </a:r>
            <a:endParaRPr sz="1000"/>
          </a:p>
        </p:txBody>
      </p:sp>
      <p:sp>
        <p:nvSpPr>
          <p:cNvPr id="365" name="Google Shape;365;p30"/>
          <p:cNvSpPr/>
          <p:nvPr/>
        </p:nvSpPr>
        <p:spPr>
          <a:xfrm>
            <a:off x="7098775" y="3631125"/>
            <a:ext cx="1004832" cy="239112"/>
          </a:xfrm>
          <a:prstGeom prst="flowChartTerminator">
            <a:avLst/>
          </a:prstGeom>
          <a:solidFill>
            <a:srgbClr val="9EC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Colab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10" y="1952425"/>
            <a:ext cx="8612851" cy="150293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/>
          <p:nvPr/>
        </p:nvSpPr>
        <p:spPr>
          <a:xfrm>
            <a:off x="578970" y="2235036"/>
            <a:ext cx="942300" cy="957600"/>
          </a:xfrm>
          <a:prstGeom prst="ellipse">
            <a:avLst/>
          </a:prstGeom>
          <a:solidFill>
            <a:srgbClr val="9EC2FF"/>
          </a:solidFill>
          <a:ln w="12700" cap="flat" cmpd="sng">
            <a:solidFill>
              <a:srgbClr val="9EC2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976828" y="2235036"/>
            <a:ext cx="942300" cy="957600"/>
          </a:xfrm>
          <a:prstGeom prst="ellipse">
            <a:avLst/>
          </a:prstGeom>
          <a:solidFill>
            <a:srgbClr val="82B0FF"/>
          </a:solidFill>
          <a:ln w="12700" cap="flat" cmpd="sng">
            <a:solidFill>
              <a:srgbClr val="82B0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3396697" y="2235036"/>
            <a:ext cx="942300" cy="957600"/>
          </a:xfrm>
          <a:prstGeom prst="ellipse">
            <a:avLst/>
          </a:prstGeom>
          <a:solidFill>
            <a:srgbClr val="69A0FF"/>
          </a:solidFill>
          <a:ln w="12700" cap="flat" cmpd="sng">
            <a:solidFill>
              <a:srgbClr val="69A0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4801698" y="2235036"/>
            <a:ext cx="942300" cy="957600"/>
          </a:xfrm>
          <a:prstGeom prst="ellipse">
            <a:avLst/>
          </a:prstGeom>
          <a:solidFill>
            <a:srgbClr val="4D8BF7"/>
          </a:solidFill>
          <a:ln w="12700" cap="flat" cmpd="sng">
            <a:solidFill>
              <a:srgbClr val="4D8BF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214424" y="2227313"/>
            <a:ext cx="942300" cy="957600"/>
          </a:xfrm>
          <a:prstGeom prst="ellipse">
            <a:avLst/>
          </a:prstGeom>
          <a:solidFill>
            <a:srgbClr val="307BFC"/>
          </a:solidFill>
          <a:ln w="12700" cap="flat" cmpd="sng">
            <a:solidFill>
              <a:srgbClr val="176C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7633712" y="2227313"/>
            <a:ext cx="942300" cy="957600"/>
          </a:xfrm>
          <a:prstGeom prst="ellipse">
            <a:avLst/>
          </a:prstGeom>
          <a:solidFill>
            <a:srgbClr val="176CFF"/>
          </a:solidFill>
          <a:ln w="12700" cap="flat" cmpd="sng">
            <a:solidFill>
              <a:srgbClr val="176C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5" name="Google Shape;75;p15"/>
          <p:cNvCxnSpPr/>
          <p:nvPr/>
        </p:nvCxnSpPr>
        <p:spPr>
          <a:xfrm rot="10800000" flipH="1">
            <a:off x="2459831" y="1797994"/>
            <a:ext cx="9600" cy="438000"/>
          </a:xfrm>
          <a:prstGeom prst="straightConnector1">
            <a:avLst/>
          </a:prstGeom>
          <a:noFill/>
          <a:ln w="28575" cap="flat" cmpd="sng">
            <a:solidFill>
              <a:srgbClr val="7DAAF6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76" name="Google Shape;76;p15"/>
          <p:cNvCxnSpPr/>
          <p:nvPr/>
        </p:nvCxnSpPr>
        <p:spPr>
          <a:xfrm>
            <a:off x="1040606" y="3176588"/>
            <a:ext cx="0" cy="438000"/>
          </a:xfrm>
          <a:prstGeom prst="straightConnector1">
            <a:avLst/>
          </a:prstGeom>
          <a:noFill/>
          <a:ln w="28575" cap="flat" cmpd="sng">
            <a:solidFill>
              <a:srgbClr val="9EC2FF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77" name="Google Shape;77;p15"/>
          <p:cNvCxnSpPr/>
          <p:nvPr/>
        </p:nvCxnSpPr>
        <p:spPr>
          <a:xfrm>
            <a:off x="3876674" y="3186112"/>
            <a:ext cx="0" cy="438000"/>
          </a:xfrm>
          <a:prstGeom prst="straightConnector1">
            <a:avLst/>
          </a:prstGeom>
          <a:noFill/>
          <a:ln w="28575" cap="flat" cmpd="sng">
            <a:solidFill>
              <a:srgbClr val="69A0FF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78" name="Google Shape;78;p15"/>
          <p:cNvCxnSpPr/>
          <p:nvPr/>
        </p:nvCxnSpPr>
        <p:spPr>
          <a:xfrm>
            <a:off x="6681787" y="3176587"/>
            <a:ext cx="0" cy="438000"/>
          </a:xfrm>
          <a:prstGeom prst="straightConnector1">
            <a:avLst/>
          </a:prstGeom>
          <a:noFill/>
          <a:ln w="28575" cap="flat" cmpd="sng">
            <a:solidFill>
              <a:srgbClr val="307BFC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79" name="Google Shape;79;p15"/>
          <p:cNvCxnSpPr/>
          <p:nvPr/>
        </p:nvCxnSpPr>
        <p:spPr>
          <a:xfrm rot="10800000" flipH="1">
            <a:off x="5279231" y="1797994"/>
            <a:ext cx="9600" cy="438000"/>
          </a:xfrm>
          <a:prstGeom prst="straightConnector1">
            <a:avLst/>
          </a:prstGeom>
          <a:noFill/>
          <a:ln w="28575" cap="flat" cmpd="sng">
            <a:solidFill>
              <a:srgbClr val="4C89F3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80" name="Google Shape;80;p15"/>
          <p:cNvCxnSpPr/>
          <p:nvPr/>
        </p:nvCxnSpPr>
        <p:spPr>
          <a:xfrm rot="10800000" flipH="1">
            <a:off x="8101013" y="1790849"/>
            <a:ext cx="9600" cy="438000"/>
          </a:xfrm>
          <a:prstGeom prst="straightConnector1">
            <a:avLst/>
          </a:prstGeom>
          <a:noFill/>
          <a:ln w="28575" cap="flat" cmpd="sng">
            <a:solidFill>
              <a:srgbClr val="176CFF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81" name="Google Shape;81;p15"/>
          <p:cNvSpPr/>
          <p:nvPr/>
        </p:nvSpPr>
        <p:spPr>
          <a:xfrm rot="5400000">
            <a:off x="199342" y="272145"/>
            <a:ext cx="925290" cy="381000"/>
          </a:xfrm>
          <a:custGeom>
            <a:avLst/>
            <a:gdLst/>
            <a:ahLst/>
            <a:cxnLst/>
            <a:rect l="l" t="t" r="r" b="b"/>
            <a:pathLst>
              <a:path w="1225550" h="508000" extrusionOk="0">
                <a:moveTo>
                  <a:pt x="0" y="508000"/>
                </a:moveTo>
                <a:lnTo>
                  <a:pt x="0" y="0"/>
                </a:lnTo>
                <a:lnTo>
                  <a:pt x="1140883" y="0"/>
                </a:lnTo>
                <a:cubicBezTo>
                  <a:pt x="1187643" y="0"/>
                  <a:pt x="1225550" y="37907"/>
                  <a:pt x="1225550" y="84667"/>
                </a:cubicBezTo>
                <a:lnTo>
                  <a:pt x="1225550" y="423333"/>
                </a:lnTo>
                <a:cubicBezTo>
                  <a:pt x="1225550" y="470093"/>
                  <a:pt x="1187643" y="508000"/>
                  <a:pt x="1140883" y="508000"/>
                </a:cubicBez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887530" y="533415"/>
            <a:ext cx="695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sz="2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436451" y="533425"/>
            <a:ext cx="543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00</a:t>
            </a:r>
            <a:endParaRPr sz="2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0" y="4755747"/>
            <a:ext cx="9144000" cy="387752"/>
          </a:xfrm>
          <a:prstGeom prst="flowChartProcess">
            <a:avLst/>
          </a:prstGeom>
          <a:solidFill>
            <a:srgbClr val="8FAAD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Sanjae</a:t>
            </a:r>
            <a:endParaRPr sz="1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79548" y="3632525"/>
            <a:ext cx="1911600" cy="78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000000"/>
                </a:solidFill>
                <a:latin typeface="+mn-lt"/>
                <a:ea typeface="+mj-ea"/>
                <a:cs typeface="Arial"/>
                <a:sym typeface="Arial"/>
              </a:rPr>
              <a:t>1. </a:t>
            </a:r>
            <a:r>
              <a:rPr lang="ko" sz="1800" b="1" dirty="0">
                <a:latin typeface="+mn-lt"/>
                <a:ea typeface="+mj-ea"/>
              </a:rPr>
              <a:t>서비스 제작</a:t>
            </a:r>
            <a:br>
              <a:rPr lang="ko" sz="1800" b="1" dirty="0">
                <a:latin typeface="+mn-lt"/>
                <a:ea typeface="+mj-ea"/>
              </a:rPr>
            </a:br>
            <a:r>
              <a:rPr lang="ko" sz="1800" b="1" dirty="0">
                <a:latin typeface="+mn-lt"/>
                <a:ea typeface="+mj-ea"/>
              </a:rPr>
              <a:t>    배경 및 필요성</a:t>
            </a:r>
            <a:endParaRPr sz="1800" dirty="0">
              <a:solidFill>
                <a:srgbClr val="000000"/>
              </a:solidFill>
              <a:latin typeface="+mn-lt"/>
              <a:ea typeface="+mj-ea"/>
              <a:cs typeface="Batang"/>
              <a:sym typeface="Batang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1779862" y="1367858"/>
            <a:ext cx="1392107" cy="46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altLang="ko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 sz="2000" dirty="0">
              <a:solidFill>
                <a:srgbClr val="000000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pic>
        <p:nvPicPr>
          <p:cNvPr id="91" name="Google Shape;91;p15" descr="블랙, 어둠이(가) 표시된 사진  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0550" y="2425636"/>
            <a:ext cx="61912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3302" y="2462920"/>
            <a:ext cx="54292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6797" y="2468049"/>
            <a:ext cx="468000" cy="468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6613" y="2424894"/>
            <a:ext cx="468000" cy="53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16" y="2489141"/>
            <a:ext cx="546029" cy="546029"/>
          </a:xfrm>
          <a:prstGeom prst="rect">
            <a:avLst/>
          </a:prstGeom>
        </p:spPr>
      </p:pic>
      <p:sp>
        <p:nvSpPr>
          <p:cNvPr id="33" name="Google Shape;89;p15"/>
          <p:cNvSpPr txBox="1"/>
          <p:nvPr/>
        </p:nvSpPr>
        <p:spPr>
          <a:xfrm>
            <a:off x="7389950" y="1085870"/>
            <a:ext cx="1338300" cy="78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b="1" dirty="0"/>
              <a:t>6</a:t>
            </a:r>
            <a:r>
              <a:rPr lang="ko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1800" b="1" dirty="0"/>
              <a:t>Trouble</a:t>
            </a:r>
            <a:br>
              <a:rPr lang="ko" sz="1800" b="1" dirty="0"/>
            </a:br>
            <a:r>
              <a:rPr lang="ko" sz="1800" b="1" dirty="0"/>
              <a:t>shooting</a:t>
            </a:r>
            <a:endParaRPr sz="1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88;p15"/>
          <p:cNvSpPr txBox="1"/>
          <p:nvPr/>
        </p:nvSpPr>
        <p:spPr>
          <a:xfrm>
            <a:off x="5874393" y="3639429"/>
            <a:ext cx="1839000" cy="46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latin typeface="+mn-lt"/>
                <a:ea typeface="+mj-ea"/>
              </a:rPr>
              <a:t>5</a:t>
            </a:r>
            <a:r>
              <a:rPr lang="ko" sz="2000" b="1" dirty="0">
                <a:solidFill>
                  <a:srgbClr val="000000"/>
                </a:solidFill>
                <a:latin typeface="+mn-lt"/>
                <a:ea typeface="+mj-ea"/>
                <a:cs typeface="Arial"/>
                <a:sym typeface="Arial"/>
              </a:rPr>
              <a:t>. </a:t>
            </a:r>
            <a:r>
              <a:rPr lang="ko" sz="2000" b="1" dirty="0">
                <a:latin typeface="+mn-lt"/>
                <a:ea typeface="+mj-ea"/>
              </a:rPr>
              <a:t>서비스 시연</a:t>
            </a:r>
            <a:endParaRPr sz="2000" dirty="0">
              <a:solidFill>
                <a:srgbClr val="000000"/>
              </a:solidFill>
              <a:latin typeface="+mn-lt"/>
              <a:ea typeface="+mj-ea"/>
              <a:cs typeface="Batang"/>
              <a:sym typeface="Batang"/>
            </a:endParaRPr>
          </a:p>
        </p:txBody>
      </p:sp>
      <p:sp>
        <p:nvSpPr>
          <p:cNvPr id="36" name="Google Shape;87;p15"/>
          <p:cNvSpPr txBox="1"/>
          <p:nvPr/>
        </p:nvSpPr>
        <p:spPr>
          <a:xfrm>
            <a:off x="4262797" y="1085870"/>
            <a:ext cx="2064900" cy="78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b="1" dirty="0">
                <a:latin typeface="+mn-lt"/>
                <a:ea typeface="+mj-ea"/>
              </a:rPr>
              <a:t>4</a:t>
            </a:r>
            <a:r>
              <a:rPr lang="ko" sz="1800" b="1" dirty="0">
                <a:solidFill>
                  <a:srgbClr val="000000"/>
                </a:solidFill>
                <a:latin typeface="+mn-lt"/>
                <a:ea typeface="+mj-ea"/>
                <a:cs typeface="Arial"/>
                <a:sym typeface="Arial"/>
              </a:rPr>
              <a:t>. </a:t>
            </a:r>
            <a:r>
              <a:rPr lang="ko" sz="1800" b="1" dirty="0">
                <a:latin typeface="+mn-lt"/>
                <a:ea typeface="+mj-ea"/>
              </a:rPr>
              <a:t>서비스 활용방안 및 기대효과</a:t>
            </a:r>
            <a:endParaRPr sz="1800" b="1" dirty="0">
              <a:solidFill>
                <a:srgbClr val="000000"/>
              </a:solidFill>
              <a:latin typeface="+mn-lt"/>
              <a:ea typeface="+mj-ea"/>
              <a:cs typeface="Arial"/>
              <a:sym typeface="Arial"/>
            </a:endParaRPr>
          </a:p>
        </p:txBody>
      </p:sp>
      <p:sp>
        <p:nvSpPr>
          <p:cNvPr id="37" name="Google Shape;86;p15"/>
          <p:cNvSpPr txBox="1"/>
          <p:nvPr/>
        </p:nvSpPr>
        <p:spPr>
          <a:xfrm>
            <a:off x="3236272" y="3637319"/>
            <a:ext cx="1282200" cy="46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b="1" dirty="0">
                <a:latin typeface="+mn-lt"/>
                <a:ea typeface="+mj-ea"/>
              </a:rPr>
              <a:t>3</a:t>
            </a:r>
            <a:r>
              <a:rPr lang="ko" sz="2000" b="1" dirty="0">
                <a:solidFill>
                  <a:srgbClr val="000000"/>
                </a:solidFill>
                <a:latin typeface="+mn-lt"/>
                <a:ea typeface="+mj-ea"/>
                <a:cs typeface="Arial"/>
                <a:sym typeface="Arial"/>
              </a:rPr>
              <a:t>. </a:t>
            </a:r>
            <a:r>
              <a:rPr lang="ko" sz="2000" b="1" dirty="0">
                <a:latin typeface="+mn-lt"/>
                <a:ea typeface="+mj-ea"/>
              </a:rPr>
              <a:t>웹 소개</a:t>
            </a:r>
            <a:endParaRPr sz="2000" dirty="0">
              <a:solidFill>
                <a:srgbClr val="000000"/>
              </a:solidFill>
              <a:latin typeface="+mn-lt"/>
              <a:ea typeface="+mj-ea"/>
              <a:cs typeface="Batang"/>
              <a:sym typeface="Bata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116" y="2364703"/>
            <a:ext cx="697759" cy="6977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DA9DB"/>
            </a:gs>
            <a:gs pos="62000">
              <a:srgbClr val="C6D4ED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175" y="1009225"/>
            <a:ext cx="2926425" cy="33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596" y="265125"/>
            <a:ext cx="349324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8"/>
          <p:cNvSpPr txBox="1"/>
          <p:nvPr/>
        </p:nvSpPr>
        <p:spPr>
          <a:xfrm>
            <a:off x="314225" y="265125"/>
            <a:ext cx="3183000" cy="749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400" b="1" dirty="0">
                <a:solidFill>
                  <a:schemeClr val="lt1"/>
                </a:solidFill>
                <a:latin typeface="+mn-lt"/>
                <a:ea typeface="+mj-ea"/>
              </a:rPr>
              <a:t>5</a:t>
            </a:r>
            <a:r>
              <a:rPr lang="ko" sz="3400" b="1" dirty="0">
                <a:solidFill>
                  <a:schemeClr val="lt1"/>
                </a:solidFill>
                <a:latin typeface="+mn-lt"/>
                <a:ea typeface="+mj-ea"/>
              </a:rPr>
              <a:t>. </a:t>
            </a:r>
            <a:r>
              <a:rPr lang="ko" sz="3300" b="1" dirty="0">
                <a:solidFill>
                  <a:schemeClr val="lt1"/>
                </a:solidFill>
                <a:latin typeface="+mn-lt"/>
                <a:ea typeface="+mj-ea"/>
              </a:rPr>
              <a:t>서비스 시연</a:t>
            </a:r>
            <a:endParaRPr sz="3400" b="1" dirty="0">
              <a:solidFill>
                <a:schemeClr val="lt1"/>
              </a:solidFill>
              <a:latin typeface="+mn-lt"/>
              <a:ea typeface="+mj-ea"/>
              <a:cs typeface="Batang"/>
              <a:sym typeface="Batang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DA9DB"/>
            </a:gs>
            <a:gs pos="62000">
              <a:srgbClr val="C6D4ED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/>
          <p:nvPr/>
        </p:nvSpPr>
        <p:spPr>
          <a:xfrm>
            <a:off x="314225" y="265125"/>
            <a:ext cx="4173300" cy="749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400" b="1" dirty="0">
                <a:solidFill>
                  <a:schemeClr val="lt1"/>
                </a:solidFill>
              </a:rPr>
              <a:t>6</a:t>
            </a:r>
            <a:r>
              <a:rPr lang="ko" sz="3400" b="1" dirty="0">
                <a:solidFill>
                  <a:schemeClr val="lt1"/>
                </a:solidFill>
              </a:rPr>
              <a:t>. </a:t>
            </a:r>
            <a:r>
              <a:rPr lang="ko" sz="3300" b="1" dirty="0">
                <a:solidFill>
                  <a:schemeClr val="lt1"/>
                </a:solidFill>
              </a:rPr>
              <a:t>Trouble Shooting</a:t>
            </a:r>
            <a:endParaRPr sz="3300" b="1" dirty="0">
              <a:solidFill>
                <a:schemeClr val="lt1"/>
              </a:solidFill>
            </a:endParaRPr>
          </a:p>
        </p:txBody>
      </p:sp>
      <p:pic>
        <p:nvPicPr>
          <p:cNvPr id="332" name="Google Shape;332;p29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flipH="1">
            <a:off x="5648250" y="1902748"/>
            <a:ext cx="4173300" cy="475203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9"/>
          <p:cNvSpPr/>
          <p:nvPr/>
        </p:nvSpPr>
        <p:spPr>
          <a:xfrm>
            <a:off x="503575" y="1200225"/>
            <a:ext cx="3056400" cy="1685100"/>
          </a:xfrm>
          <a:prstGeom prst="flowChartAlternateProcess">
            <a:avLst/>
          </a:prstGeom>
          <a:solidFill>
            <a:srgbClr val="C9DAF8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  <a:latin typeface="+mn-lt"/>
                <a:ea typeface="+mj-ea"/>
              </a:rPr>
              <a:t>판례 데이터에 내용을 상황과</a:t>
            </a:r>
            <a:r>
              <a:rPr lang="en-US" altLang="ko" b="1" dirty="0">
                <a:solidFill>
                  <a:schemeClr val="dk1"/>
                </a:solidFill>
                <a:latin typeface="+mn-lt"/>
                <a:ea typeface="+mj-ea"/>
              </a:rPr>
              <a:t> </a:t>
            </a:r>
            <a:r>
              <a:rPr lang="ko" b="1" dirty="0">
                <a:solidFill>
                  <a:schemeClr val="dk1"/>
                </a:solidFill>
                <a:latin typeface="+mn-lt"/>
                <a:ea typeface="+mj-ea"/>
              </a:rPr>
              <a:t>이유를 추출하는데 어려움이</a:t>
            </a:r>
            <a:r>
              <a:rPr lang="en-US" altLang="ko" b="1" dirty="0">
                <a:solidFill>
                  <a:schemeClr val="dk1"/>
                </a:solidFill>
                <a:latin typeface="+mn-lt"/>
                <a:ea typeface="+mj-ea"/>
              </a:rPr>
              <a:t> </a:t>
            </a:r>
            <a:r>
              <a:rPr lang="ko" b="1" dirty="0">
                <a:solidFill>
                  <a:schemeClr val="dk1"/>
                </a:solidFill>
                <a:latin typeface="+mn-lt"/>
                <a:ea typeface="+mj-ea"/>
              </a:rPr>
              <a:t>있었지만,  </a:t>
            </a:r>
            <a:r>
              <a:rPr lang="ko" b="1" dirty="0">
                <a:solidFill>
                  <a:srgbClr val="FF0000"/>
                </a:solidFill>
                <a:latin typeface="+mn-lt"/>
                <a:ea typeface="+mj-ea"/>
              </a:rPr>
              <a:t>유사도를 이용한 </a:t>
            </a:r>
            <a:r>
              <a:rPr lang="ko-KR" altLang="en-US" b="1" dirty="0">
                <a:solidFill>
                  <a:srgbClr val="FF0000"/>
                </a:solidFill>
                <a:latin typeface="+mn-lt"/>
                <a:ea typeface="+mj-ea"/>
              </a:rPr>
              <a:t>판례 분석 서비스를 활용</a:t>
            </a:r>
            <a:r>
              <a:rPr lang="ko-KR" altLang="en-US" b="1" dirty="0">
                <a:solidFill>
                  <a:schemeClr val="dk1"/>
                </a:solidFill>
                <a:latin typeface="+mn-lt"/>
                <a:ea typeface="+mj-ea"/>
              </a:rPr>
              <a:t>하여</a:t>
            </a:r>
            <a:r>
              <a:rPr lang="ko" b="1" dirty="0">
                <a:solidFill>
                  <a:schemeClr val="dk1"/>
                </a:solidFill>
                <a:latin typeface="+mn-lt"/>
                <a:ea typeface="+mj-ea"/>
              </a:rPr>
              <a:t> </a:t>
            </a:r>
            <a:r>
              <a:rPr lang="ko-KR" altLang="en-US" b="1" dirty="0" err="1">
                <a:solidFill>
                  <a:schemeClr val="dk1"/>
                </a:solidFill>
                <a:latin typeface="+mn-lt"/>
                <a:ea typeface="+mj-ea"/>
              </a:rPr>
              <a:t>전처리</a:t>
            </a:r>
            <a:r>
              <a:rPr lang="ko-KR" altLang="en-US" b="1" dirty="0">
                <a:solidFill>
                  <a:schemeClr val="dk1"/>
                </a:solidFill>
                <a:latin typeface="+mn-lt"/>
                <a:ea typeface="+mj-ea"/>
              </a:rPr>
              <a:t> 과정의 시간을 대폭 낮췄다</a:t>
            </a:r>
            <a:r>
              <a:rPr lang="en-US" altLang="ko-KR" b="1" dirty="0">
                <a:solidFill>
                  <a:schemeClr val="dk1"/>
                </a:solidFill>
                <a:latin typeface="+mn-lt"/>
                <a:ea typeface="+mj-ea"/>
              </a:rPr>
              <a:t>.</a:t>
            </a:r>
            <a:endParaRPr lang="ko-KR" altLang="en-US" b="1" dirty="0">
              <a:solidFill>
                <a:schemeClr val="dk1"/>
              </a:solidFill>
              <a:latin typeface="+mn-lt"/>
              <a:ea typeface="+mj-ea"/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503575" y="3266955"/>
            <a:ext cx="3056400" cy="1685100"/>
          </a:xfrm>
          <a:prstGeom prst="flowChartAlternateProcess">
            <a:avLst/>
          </a:prstGeom>
          <a:solidFill>
            <a:srgbClr val="C9DAF8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  <a:latin typeface="+mn-lt"/>
                <a:ea typeface="+mn-ea"/>
              </a:rPr>
              <a:t>방대한 데이터로 인해</a:t>
            </a:r>
            <a:endParaRPr b="1" dirty="0">
              <a:solidFill>
                <a:schemeClr val="dk1"/>
              </a:solidFill>
              <a:latin typeface="+mn-lt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  <a:latin typeface="+mn-lt"/>
                <a:ea typeface="+mn-ea"/>
              </a:rPr>
              <a:t>임베딩 시간이 많이</a:t>
            </a:r>
            <a:endParaRPr b="1" dirty="0">
              <a:solidFill>
                <a:schemeClr val="dk1"/>
              </a:solidFill>
              <a:latin typeface="+mn-lt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 dirty="0">
                <a:solidFill>
                  <a:schemeClr val="dk1"/>
                </a:solidFill>
                <a:latin typeface="+mn-lt"/>
                <a:ea typeface="+mn-ea"/>
              </a:rPr>
              <a:t>걸리는 문제가 있었다.</a:t>
            </a:r>
            <a:endParaRPr b="1" dirty="0">
              <a:solidFill>
                <a:schemeClr val="dk1"/>
              </a:solidFill>
              <a:latin typeface="+mn-lt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  <a:latin typeface="+mn-lt"/>
                <a:ea typeface="+mn-ea"/>
              </a:rPr>
              <a:t>허깅페이스에 사전 학습된</a:t>
            </a:r>
            <a:endParaRPr b="1" dirty="0">
              <a:solidFill>
                <a:schemeClr val="dk1"/>
              </a:solidFill>
              <a:latin typeface="+mn-lt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  <a:latin typeface="+mn-lt"/>
                <a:ea typeface="+mn-ea"/>
              </a:rPr>
              <a:t>kobart 모델을 이용,</a:t>
            </a:r>
            <a:endParaRPr b="1" dirty="0">
              <a:solidFill>
                <a:schemeClr val="dk1"/>
              </a:solidFill>
              <a:latin typeface="+mn-lt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  <a:latin typeface="+mn-lt"/>
                <a:ea typeface="+mn-ea"/>
              </a:rPr>
              <a:t>내용을 요약하여</a:t>
            </a:r>
            <a:endParaRPr b="1" dirty="0">
              <a:solidFill>
                <a:schemeClr val="dk1"/>
              </a:solidFill>
              <a:latin typeface="+mn-lt"/>
              <a:ea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  <a:latin typeface="+mn-lt"/>
                <a:ea typeface="+mn-ea"/>
              </a:rPr>
              <a:t>임베딩 시간을 줄이게 되었다.</a:t>
            </a:r>
            <a:endParaRPr sz="1100" b="1" dirty="0">
              <a:solidFill>
                <a:schemeClr val="dk1"/>
              </a:solidFill>
              <a:latin typeface="+mn-lt"/>
              <a:ea typeface="+mn-ea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00" y="0"/>
            <a:ext cx="76959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1"/>
          <p:cNvSpPr txBox="1"/>
          <p:nvPr/>
        </p:nvSpPr>
        <p:spPr>
          <a:xfrm>
            <a:off x="1015175" y="214450"/>
            <a:ext cx="25494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700" b="1">
                <a:solidFill>
                  <a:schemeClr val="lt1"/>
                </a:solidFill>
              </a:rPr>
              <a:t>Q &amp; A</a:t>
            </a:r>
            <a:endParaRPr sz="5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A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/>
          <p:cNvSpPr/>
          <p:nvPr/>
        </p:nvSpPr>
        <p:spPr>
          <a:xfrm>
            <a:off x="4846938" y="0"/>
            <a:ext cx="4297062" cy="5143500"/>
          </a:xfrm>
          <a:custGeom>
            <a:avLst/>
            <a:gdLst/>
            <a:ahLst/>
            <a:cxnLst/>
            <a:rect l="l" t="t" r="r" b="b"/>
            <a:pathLst>
              <a:path w="5729416" h="6858000" extrusionOk="0">
                <a:moveTo>
                  <a:pt x="470809" y="4581393"/>
                </a:moveTo>
                <a:lnTo>
                  <a:pt x="1306485" y="4581393"/>
                </a:lnTo>
                <a:lnTo>
                  <a:pt x="1306485" y="4581394"/>
                </a:lnTo>
                <a:cubicBezTo>
                  <a:pt x="1306485" y="4812160"/>
                  <a:pt x="1119413" y="4999232"/>
                  <a:pt x="888647" y="4999232"/>
                </a:cubicBezTo>
                <a:cubicBezTo>
                  <a:pt x="657881" y="4999232"/>
                  <a:pt x="470809" y="4812160"/>
                  <a:pt x="470809" y="4581394"/>
                </a:cubicBezTo>
                <a:close/>
                <a:moveTo>
                  <a:pt x="4099257" y="3768562"/>
                </a:moveTo>
                <a:lnTo>
                  <a:pt x="4426569" y="4615060"/>
                </a:lnTo>
                <a:lnTo>
                  <a:pt x="3771944" y="4615060"/>
                </a:lnTo>
                <a:close/>
                <a:moveTo>
                  <a:pt x="2496440" y="2605571"/>
                </a:moveTo>
                <a:lnTo>
                  <a:pt x="2748110" y="2857240"/>
                </a:lnTo>
                <a:cubicBezTo>
                  <a:pt x="2887103" y="2996233"/>
                  <a:pt x="2887103" y="3221585"/>
                  <a:pt x="2748110" y="3360579"/>
                </a:cubicBezTo>
                <a:lnTo>
                  <a:pt x="2722637" y="3381385"/>
                </a:lnTo>
                <a:lnTo>
                  <a:pt x="2755946" y="3381385"/>
                </a:lnTo>
                <a:lnTo>
                  <a:pt x="2755946" y="3511246"/>
                </a:lnTo>
                <a:lnTo>
                  <a:pt x="2795997" y="3511246"/>
                </a:lnTo>
                <a:lnTo>
                  <a:pt x="2627235" y="3713251"/>
                </a:lnTo>
                <a:lnTo>
                  <a:pt x="2597442" y="3713251"/>
                </a:lnTo>
                <a:lnTo>
                  <a:pt x="2597442" y="3748912"/>
                </a:lnTo>
                <a:lnTo>
                  <a:pt x="2395438" y="3990707"/>
                </a:lnTo>
                <a:lnTo>
                  <a:pt x="2395438" y="3713251"/>
                </a:lnTo>
                <a:lnTo>
                  <a:pt x="971733" y="3713251"/>
                </a:lnTo>
                <a:lnTo>
                  <a:pt x="1306485" y="4578987"/>
                </a:lnTo>
                <a:lnTo>
                  <a:pt x="1220937" y="4578987"/>
                </a:lnTo>
                <a:lnTo>
                  <a:pt x="893624" y="3732489"/>
                </a:lnTo>
                <a:lnTo>
                  <a:pt x="566312" y="4578987"/>
                </a:lnTo>
                <a:lnTo>
                  <a:pt x="480764" y="4578987"/>
                </a:lnTo>
                <a:lnTo>
                  <a:pt x="893624" y="3511245"/>
                </a:lnTo>
                <a:lnTo>
                  <a:pt x="893624" y="3511246"/>
                </a:lnTo>
                <a:lnTo>
                  <a:pt x="2236935" y="3511246"/>
                </a:lnTo>
                <a:lnTo>
                  <a:pt x="2236935" y="3381385"/>
                </a:lnTo>
                <a:lnTo>
                  <a:pt x="2270243" y="3381385"/>
                </a:lnTo>
                <a:lnTo>
                  <a:pt x="2244772" y="3360579"/>
                </a:lnTo>
                <a:cubicBezTo>
                  <a:pt x="2105778" y="3221585"/>
                  <a:pt x="2105778" y="2996233"/>
                  <a:pt x="2244772" y="2857240"/>
                </a:cubicBezTo>
                <a:close/>
                <a:moveTo>
                  <a:pt x="5729416" y="0"/>
                </a:moveTo>
                <a:lnTo>
                  <a:pt x="5729416" y="6858000"/>
                </a:lnTo>
                <a:lnTo>
                  <a:pt x="0" y="6858000"/>
                </a:lnTo>
                <a:lnTo>
                  <a:pt x="2395438" y="3990707"/>
                </a:lnTo>
                <a:lnTo>
                  <a:pt x="2395438" y="5920879"/>
                </a:lnTo>
                <a:lnTo>
                  <a:pt x="2183815" y="5920879"/>
                </a:lnTo>
                <a:lnTo>
                  <a:pt x="2183815" y="6122884"/>
                </a:lnTo>
                <a:lnTo>
                  <a:pt x="2039526" y="6122884"/>
                </a:lnTo>
                <a:lnTo>
                  <a:pt x="2039526" y="6324888"/>
                </a:lnTo>
                <a:lnTo>
                  <a:pt x="2953360" y="6324888"/>
                </a:lnTo>
                <a:lnTo>
                  <a:pt x="2953360" y="6122884"/>
                </a:lnTo>
                <a:lnTo>
                  <a:pt x="2809070" y="6122884"/>
                </a:lnTo>
                <a:lnTo>
                  <a:pt x="2809070" y="5920879"/>
                </a:lnTo>
                <a:lnTo>
                  <a:pt x="2597442" y="5920879"/>
                </a:lnTo>
                <a:lnTo>
                  <a:pt x="2597442" y="3748912"/>
                </a:lnTo>
                <a:lnTo>
                  <a:pt x="2627235" y="3713251"/>
                </a:lnTo>
                <a:lnTo>
                  <a:pt x="4035096" y="3713251"/>
                </a:lnTo>
                <a:lnTo>
                  <a:pt x="3686396" y="4615060"/>
                </a:lnTo>
                <a:lnTo>
                  <a:pt x="3676442" y="4615060"/>
                </a:lnTo>
                <a:lnTo>
                  <a:pt x="3676442" y="4615061"/>
                </a:lnTo>
                <a:cubicBezTo>
                  <a:pt x="3676442" y="4845827"/>
                  <a:pt x="3863514" y="5032899"/>
                  <a:pt x="4094279" y="5032899"/>
                </a:cubicBezTo>
                <a:cubicBezTo>
                  <a:pt x="4325045" y="5032899"/>
                  <a:pt x="4512117" y="4845827"/>
                  <a:pt x="4512117" y="4615061"/>
                </a:cubicBezTo>
                <a:lnTo>
                  <a:pt x="4512117" y="4615060"/>
                </a:lnTo>
                <a:lnTo>
                  <a:pt x="4099257" y="3547319"/>
                </a:lnTo>
                <a:lnTo>
                  <a:pt x="4099257" y="3511246"/>
                </a:lnTo>
                <a:lnTo>
                  <a:pt x="2795997" y="3511246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32"/>
          <p:cNvSpPr txBox="1"/>
          <p:nvPr/>
        </p:nvSpPr>
        <p:spPr>
          <a:xfrm>
            <a:off x="997980" y="941259"/>
            <a:ext cx="52017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 b="1" i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 sz="7200" b="1" i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DA9DB"/>
            </a:gs>
            <a:gs pos="62000">
              <a:srgbClr val="C6D4ED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/>
        </p:nvSpPr>
        <p:spPr>
          <a:xfrm>
            <a:off x="314225" y="265125"/>
            <a:ext cx="3926100" cy="142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400" b="1" dirty="0">
                <a:solidFill>
                  <a:schemeClr val="lt1"/>
                </a:solidFill>
                <a:latin typeface="+mn-lt"/>
                <a:ea typeface="+mj-ea"/>
              </a:rPr>
              <a:t>1</a:t>
            </a:r>
            <a:r>
              <a:rPr lang="ko" sz="3400" b="1" dirty="0">
                <a:solidFill>
                  <a:schemeClr val="lt1"/>
                </a:solidFill>
                <a:latin typeface="+mn-lt"/>
                <a:ea typeface="+mj-ea"/>
              </a:rPr>
              <a:t>. 서비스의 제작</a:t>
            </a:r>
            <a:endParaRPr sz="3400" b="1" dirty="0">
              <a:solidFill>
                <a:schemeClr val="lt1"/>
              </a:solidFill>
              <a:latin typeface="+mn-lt"/>
              <a:ea typeface="+mj-ea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 b="1" dirty="0">
                <a:solidFill>
                  <a:schemeClr val="lt1"/>
                </a:solidFill>
                <a:latin typeface="+mn-lt"/>
                <a:ea typeface="+mj-ea"/>
              </a:rPr>
              <a:t>    배경 및 필요성</a:t>
            </a:r>
            <a:endParaRPr sz="3400" b="1" dirty="0">
              <a:solidFill>
                <a:schemeClr val="lt1"/>
              </a:solidFill>
              <a:latin typeface="+mn-lt"/>
              <a:ea typeface="+mj-ea"/>
            </a:endParaRPr>
          </a:p>
        </p:txBody>
      </p:sp>
      <p:pic>
        <p:nvPicPr>
          <p:cNvPr id="102" name="Google Shape;102;p16" descr="블랙, 어둠이(가) 표시된 사진  자동 생성된 설명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5557882" y="1878555"/>
            <a:ext cx="4574775" cy="38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/>
          <p:nvPr/>
        </p:nvSpPr>
        <p:spPr>
          <a:xfrm>
            <a:off x="5315150" y="1240225"/>
            <a:ext cx="3251400" cy="14415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8FAAD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594100" y="3037375"/>
            <a:ext cx="7972800" cy="13848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8FAAD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887530" y="533415"/>
            <a:ext cx="3803100" cy="42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latin typeface="+mn-lt"/>
                <a:ea typeface="+mj-ea"/>
              </a:rPr>
              <a:t>서비스의 제작 배경 및 필요성(1)</a:t>
            </a:r>
            <a:endParaRPr sz="1800" dirty="0">
              <a:solidFill>
                <a:srgbClr val="000000"/>
              </a:solidFill>
              <a:latin typeface="+mn-lt"/>
              <a:ea typeface="+mj-ea"/>
              <a:cs typeface="Batang"/>
              <a:sym typeface="Batang"/>
            </a:endParaRPr>
          </a:p>
        </p:txBody>
      </p:sp>
      <p:sp>
        <p:nvSpPr>
          <p:cNvPr id="110" name="Google Shape;110;p17"/>
          <p:cNvSpPr/>
          <p:nvPr/>
        </p:nvSpPr>
        <p:spPr>
          <a:xfrm rot="5400000">
            <a:off x="199342" y="272145"/>
            <a:ext cx="925290" cy="381000"/>
          </a:xfrm>
          <a:custGeom>
            <a:avLst/>
            <a:gdLst/>
            <a:ahLst/>
            <a:cxnLst/>
            <a:rect l="l" t="t" r="r" b="b"/>
            <a:pathLst>
              <a:path w="1225550" h="508000" extrusionOk="0">
                <a:moveTo>
                  <a:pt x="0" y="508000"/>
                </a:moveTo>
                <a:lnTo>
                  <a:pt x="0" y="0"/>
                </a:lnTo>
                <a:lnTo>
                  <a:pt x="1140883" y="0"/>
                </a:lnTo>
                <a:cubicBezTo>
                  <a:pt x="1187643" y="0"/>
                  <a:pt x="1225550" y="37907"/>
                  <a:pt x="1225550" y="84667"/>
                </a:cubicBezTo>
                <a:lnTo>
                  <a:pt x="1225550" y="423333"/>
                </a:lnTo>
                <a:cubicBezTo>
                  <a:pt x="1225550" y="470093"/>
                  <a:pt x="1187643" y="508000"/>
                  <a:pt x="1140883" y="508000"/>
                </a:cubicBez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436451" y="533425"/>
            <a:ext cx="569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2" name="Google Shape;112;p17"/>
          <p:cNvGrpSpPr/>
          <p:nvPr/>
        </p:nvGrpSpPr>
        <p:grpSpPr>
          <a:xfrm>
            <a:off x="682169" y="1240221"/>
            <a:ext cx="3135781" cy="1081125"/>
            <a:chOff x="5135100" y="3548131"/>
            <a:chExt cx="5438400" cy="1875000"/>
          </a:xfrm>
        </p:grpSpPr>
        <p:sp>
          <p:nvSpPr>
            <p:cNvPr id="113" name="Google Shape;113;p17"/>
            <p:cNvSpPr/>
            <p:nvPr/>
          </p:nvSpPr>
          <p:spPr>
            <a:xfrm>
              <a:off x="5135100" y="3548131"/>
              <a:ext cx="5438400" cy="1875000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14" name="Google Shape;114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280098" y="3638048"/>
              <a:ext cx="5148457" cy="16952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" name="Google Shape;115;p17"/>
          <p:cNvGrpSpPr/>
          <p:nvPr/>
        </p:nvGrpSpPr>
        <p:grpSpPr>
          <a:xfrm>
            <a:off x="2412417" y="1600567"/>
            <a:ext cx="2121946" cy="1081125"/>
            <a:chOff x="1136650" y="2400682"/>
            <a:chExt cx="3680100" cy="1875000"/>
          </a:xfrm>
        </p:grpSpPr>
        <p:sp>
          <p:nvSpPr>
            <p:cNvPr id="116" name="Google Shape;116;p17"/>
            <p:cNvSpPr/>
            <p:nvPr/>
          </p:nvSpPr>
          <p:spPr>
            <a:xfrm>
              <a:off x="1136650" y="2400682"/>
              <a:ext cx="3680100" cy="1875000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7" name="Google Shape;117;p17"/>
            <p:cNvGrpSpPr/>
            <p:nvPr/>
          </p:nvGrpSpPr>
          <p:grpSpPr>
            <a:xfrm>
              <a:off x="1252966" y="2490599"/>
              <a:ext cx="3447416" cy="1695269"/>
              <a:chOff x="7687310" y="1831413"/>
              <a:chExt cx="3447416" cy="1695269"/>
            </a:xfrm>
          </p:grpSpPr>
          <p:pic>
            <p:nvPicPr>
              <p:cNvPr id="118" name="Google Shape;118;p1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687310" y="1831413"/>
                <a:ext cx="3447416" cy="3158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" name="Google Shape;119;p17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687310" y="2147277"/>
                <a:ext cx="3447415" cy="13794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0" name="Google Shape;120;p17"/>
          <p:cNvSpPr txBox="1"/>
          <p:nvPr/>
        </p:nvSpPr>
        <p:spPr>
          <a:xfrm>
            <a:off x="762457" y="3230625"/>
            <a:ext cx="7619100" cy="10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lnSpc>
                <a:spcPct val="160000"/>
              </a:lnSpc>
            </a:pPr>
            <a:r>
              <a:rPr lang="ko" sz="1200" b="1" dirty="0">
                <a:solidFill>
                  <a:srgbClr val="000000"/>
                </a:solidFill>
                <a:latin typeface="+mn-lt"/>
                <a:ea typeface="+mj-ea"/>
                <a:cs typeface="Arial"/>
                <a:sym typeface="Arial"/>
              </a:rPr>
              <a:t>산재 신청 절차의 복잡성  </a:t>
            </a:r>
            <a:r>
              <a:rPr lang="ko" altLang="en-US" sz="1200" b="1" dirty="0">
                <a:solidFill>
                  <a:srgbClr val="000000"/>
                </a:solidFill>
                <a:latin typeface="+mn-lt"/>
                <a:ea typeface="+mj-ea"/>
                <a:cs typeface="Arial"/>
                <a:sym typeface="Arial"/>
              </a:rPr>
              <a:t>→</a:t>
            </a:r>
            <a:r>
              <a:rPr lang="ko" sz="1200" b="1" dirty="0">
                <a:solidFill>
                  <a:srgbClr val="000000"/>
                </a:solidFill>
                <a:latin typeface="+mn-lt"/>
                <a:ea typeface="+mj-ea"/>
                <a:cs typeface="Arial"/>
                <a:sym typeface="Arial"/>
              </a:rPr>
              <a:t>  법을 모르는 노동자들은</a:t>
            </a:r>
            <a:r>
              <a:rPr lang="ko" sz="1200" b="1" dirty="0">
                <a:solidFill>
                  <a:srgbClr val="000000"/>
                </a:solidFill>
                <a:latin typeface="+mn-lt"/>
                <a:ea typeface="+mj-ea"/>
                <a:cs typeface="Batang"/>
                <a:sym typeface="Batang"/>
              </a:rPr>
              <a:t> </a:t>
            </a:r>
            <a:r>
              <a:rPr lang="ko" sz="1200" b="1" dirty="0">
                <a:solidFill>
                  <a:srgbClr val="000000"/>
                </a:solidFill>
                <a:latin typeface="+mn-lt"/>
                <a:ea typeface="+mj-ea"/>
                <a:cs typeface="Arial"/>
                <a:sym typeface="Arial"/>
              </a:rPr>
              <a:t>자신이 산재를 받을 자격이 있는지 판단하기 어려움</a:t>
            </a:r>
            <a:endParaRPr sz="1200" b="1" dirty="0">
              <a:solidFill>
                <a:srgbClr val="000000"/>
              </a:solidFill>
              <a:latin typeface="+mn-lt"/>
              <a:ea typeface="+mj-ea"/>
              <a:cs typeface="Arial"/>
              <a:sym typeface="Arial"/>
            </a:endParaRPr>
          </a:p>
          <a:p>
            <a:pPr marL="0" marR="0" lvl="0" indent="0" algn="just" rtl="0">
              <a:lnSpc>
                <a:spcPct val="16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500" b="1" dirty="0">
              <a:solidFill>
                <a:srgbClr val="000000"/>
              </a:solidFill>
              <a:latin typeface="+mn-lt"/>
              <a:ea typeface="+mj-ea"/>
              <a:cs typeface="Batang"/>
              <a:sym typeface="Batang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000000"/>
                </a:solidFill>
                <a:latin typeface="+mn-lt"/>
                <a:ea typeface="+mj-ea"/>
              </a:rPr>
              <a:t>기존 판례 데이터를 기반으로</a:t>
            </a:r>
            <a:r>
              <a:rPr lang="en-US" altLang="ko" sz="1200" b="1" dirty="0">
                <a:latin typeface="+mn-lt"/>
                <a:ea typeface="+mj-ea"/>
              </a:rPr>
              <a:t> </a:t>
            </a:r>
            <a:r>
              <a:rPr lang="ko" sz="1200" b="1" dirty="0">
                <a:solidFill>
                  <a:srgbClr val="FF0000"/>
                </a:solidFill>
                <a:latin typeface="+mn-lt"/>
                <a:ea typeface="+mj-ea"/>
                <a:cs typeface="Arial"/>
                <a:sym typeface="Arial"/>
              </a:rPr>
              <a:t>산재 신청 </a:t>
            </a:r>
            <a:r>
              <a:rPr lang="ko-KR" altLang="en-US" sz="1200" b="1" dirty="0">
                <a:solidFill>
                  <a:srgbClr val="FF0000"/>
                </a:solidFill>
                <a:latin typeface="+mn-lt"/>
                <a:ea typeface="+mj-ea"/>
                <a:cs typeface="Arial"/>
                <a:sym typeface="Arial"/>
              </a:rPr>
              <a:t>판별을</a:t>
            </a:r>
            <a:endParaRPr lang="en-US" altLang="ko-KR" sz="1200" b="1" dirty="0">
              <a:solidFill>
                <a:srgbClr val="FF0000"/>
              </a:solidFill>
              <a:latin typeface="+mn-lt"/>
              <a:ea typeface="+mj-ea"/>
              <a:cs typeface="Arial"/>
              <a:sym typeface="Arial"/>
            </a:endParaRPr>
          </a:p>
          <a:p>
            <a:pPr marL="0" marR="0" lvl="0" indent="0" algn="ctr" rtl="0">
              <a:lnSpc>
                <a:spcPct val="16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000000"/>
                </a:solidFill>
                <a:latin typeface="+mn-lt"/>
                <a:ea typeface="+mj-ea"/>
              </a:rPr>
              <a:t>할 수 있</a:t>
            </a:r>
            <a:r>
              <a:rPr lang="ko-KR" altLang="en-US" sz="1200" b="1" dirty="0">
                <a:solidFill>
                  <a:srgbClr val="000000"/>
                </a:solidFill>
                <a:latin typeface="+mn-lt"/>
                <a:ea typeface="+mj-ea"/>
              </a:rPr>
              <a:t>게</a:t>
            </a:r>
            <a:r>
              <a:rPr lang="ko" sz="1200" b="1" dirty="0">
                <a:solidFill>
                  <a:srgbClr val="000000"/>
                </a:solidFill>
                <a:latin typeface="+mn-lt"/>
                <a:ea typeface="+mj-ea"/>
              </a:rPr>
              <a:t> 도움을 제공하는 것이 목적</a:t>
            </a:r>
            <a:endParaRPr sz="1200" b="1" dirty="0">
              <a:solidFill>
                <a:srgbClr val="000000"/>
              </a:solidFill>
              <a:latin typeface="+mn-lt"/>
              <a:ea typeface="+mj-ea"/>
              <a:cs typeface="Batang"/>
              <a:sym typeface="Batang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5430990" y="1394581"/>
            <a:ext cx="31359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000000"/>
                </a:solidFill>
                <a:latin typeface="+mn-lt"/>
                <a:ea typeface="+mj-ea"/>
              </a:rPr>
              <a:t>노동자 실태조사에 따르면, 산재보험이 잘 운영되지 않는 이유로는 </a:t>
            </a:r>
            <a:endParaRPr sz="1000" b="1" dirty="0">
              <a:solidFill>
                <a:srgbClr val="000000"/>
              </a:solidFill>
              <a:latin typeface="+mn-lt"/>
              <a:ea typeface="+mj-ea"/>
              <a:cs typeface="Batang"/>
              <a:sym typeface="Batang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000000"/>
                </a:solidFill>
                <a:latin typeface="+mn-lt"/>
                <a:ea typeface="+mj-ea"/>
              </a:rPr>
              <a:t>"산재 결정 기간이 오래 걸려서" (32%) ,</a:t>
            </a:r>
            <a:endParaRPr sz="1200" b="1" dirty="0">
              <a:latin typeface="+mn-lt"/>
              <a:ea typeface="+mj-ea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000000"/>
                </a:solidFill>
                <a:latin typeface="+mn-lt"/>
                <a:ea typeface="+mj-ea"/>
              </a:rPr>
              <a:t> "산재 불승인이 많아서" (29%) , </a:t>
            </a:r>
            <a:endParaRPr sz="1000" b="1" dirty="0">
              <a:solidFill>
                <a:srgbClr val="000000"/>
              </a:solidFill>
              <a:latin typeface="+mn-lt"/>
              <a:ea typeface="+mj-ea"/>
              <a:cs typeface="Batang"/>
              <a:sym typeface="Batang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000000"/>
                </a:solidFill>
                <a:latin typeface="+mn-lt"/>
                <a:ea typeface="+mj-ea"/>
              </a:rPr>
              <a:t>"신청 절차가 복잡하고 어려워서" (20%) 등의 응답</a:t>
            </a:r>
            <a:endParaRPr sz="1000" b="1" dirty="0">
              <a:solidFill>
                <a:srgbClr val="000000"/>
              </a:solidFill>
              <a:latin typeface="+mn-lt"/>
              <a:ea typeface="+mj-ea"/>
              <a:cs typeface="Batang"/>
              <a:sym typeface="Batang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4739336" y="1743534"/>
            <a:ext cx="370800" cy="36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0" y="4755747"/>
            <a:ext cx="9144000" cy="387752"/>
          </a:xfrm>
          <a:prstGeom prst="flowChartProcess">
            <a:avLst/>
          </a:prstGeom>
          <a:solidFill>
            <a:srgbClr val="8FAAD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Sanjae</a:t>
            </a:r>
            <a:endParaRPr sz="1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/>
        </p:nvSpPr>
        <p:spPr>
          <a:xfrm>
            <a:off x="887530" y="533415"/>
            <a:ext cx="3803100" cy="42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800" b="1" dirty="0">
                <a:solidFill>
                  <a:schemeClr val="dk1"/>
                </a:solidFill>
                <a:latin typeface="+mn-lt"/>
                <a:ea typeface="+mj-ea"/>
              </a:rPr>
              <a:t>서비스의 제작 배경 및 필요성(2)</a:t>
            </a:r>
            <a:endParaRPr sz="1800" dirty="0">
              <a:solidFill>
                <a:srgbClr val="000000"/>
              </a:solidFill>
              <a:latin typeface="+mn-lt"/>
              <a:ea typeface="+mj-ea"/>
              <a:cs typeface="Batang"/>
              <a:sym typeface="Batang"/>
            </a:endParaRPr>
          </a:p>
        </p:txBody>
      </p:sp>
      <p:sp>
        <p:nvSpPr>
          <p:cNvPr id="132" name="Google Shape;132;p18"/>
          <p:cNvSpPr/>
          <p:nvPr/>
        </p:nvSpPr>
        <p:spPr>
          <a:xfrm rot="5400000">
            <a:off x="199342" y="272145"/>
            <a:ext cx="925290" cy="381000"/>
          </a:xfrm>
          <a:custGeom>
            <a:avLst/>
            <a:gdLst/>
            <a:ahLst/>
            <a:cxnLst/>
            <a:rect l="l" t="t" r="r" b="b"/>
            <a:pathLst>
              <a:path w="1225550" h="508000" extrusionOk="0">
                <a:moveTo>
                  <a:pt x="0" y="508000"/>
                </a:moveTo>
                <a:lnTo>
                  <a:pt x="0" y="0"/>
                </a:lnTo>
                <a:lnTo>
                  <a:pt x="1140883" y="0"/>
                </a:lnTo>
                <a:cubicBezTo>
                  <a:pt x="1187643" y="0"/>
                  <a:pt x="1225550" y="37907"/>
                  <a:pt x="1225550" y="84667"/>
                </a:cubicBezTo>
                <a:lnTo>
                  <a:pt x="1225550" y="423333"/>
                </a:lnTo>
                <a:cubicBezTo>
                  <a:pt x="1225550" y="470093"/>
                  <a:pt x="1187643" y="508000"/>
                  <a:pt x="1140883" y="508000"/>
                </a:cubicBez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436452" y="533425"/>
            <a:ext cx="632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0" y="4755747"/>
            <a:ext cx="9144000" cy="387752"/>
          </a:xfrm>
          <a:prstGeom prst="flowChartProcess">
            <a:avLst/>
          </a:prstGeom>
          <a:solidFill>
            <a:srgbClr val="8FAAD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Sanjae</a:t>
            </a:r>
            <a:endParaRPr sz="1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028439" y="1243006"/>
            <a:ext cx="3625485" cy="2731469"/>
            <a:chOff x="2154081" y="995933"/>
            <a:chExt cx="4156168" cy="2928018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2154081" y="995933"/>
              <a:ext cx="1260000" cy="1260000"/>
            </a:xfrm>
            <a:prstGeom prst="roundRect">
              <a:avLst/>
            </a:prstGeom>
            <a:gradFill flip="none" rotWithShape="1">
              <a:gsLst>
                <a:gs pos="0">
                  <a:srgbClr val="BDDBFF">
                    <a:shade val="30000"/>
                    <a:satMod val="115000"/>
                  </a:srgbClr>
                </a:gs>
                <a:gs pos="50000">
                  <a:srgbClr val="BDDBFF">
                    <a:shade val="67500"/>
                    <a:satMod val="115000"/>
                  </a:srgbClr>
                </a:gs>
                <a:gs pos="100000">
                  <a:srgbClr val="BDDBFF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>
              <a:glow rad="228600">
                <a:srgbClr val="B9D9FF"/>
              </a:glow>
            </a:effectLst>
            <a:scene3d>
              <a:camera prst="orthographicFront">
                <a:rot lat="19476000" lon="18882000" rev="3612000"/>
              </a:camera>
              <a:lightRig rig="threePt" dir="t"/>
            </a:scene3d>
            <a:sp3d extrusionH="381000">
              <a:bevelT prst="angle"/>
            </a:sp3d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b="1" dirty="0"/>
                <a:t>01</a:t>
              </a:r>
              <a:endParaRPr lang="ko-KR" altLang="en-US" sz="5400" b="1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609145" y="1811215"/>
              <a:ext cx="1260000" cy="1260000"/>
            </a:xfrm>
            <a:prstGeom prst="roundRect">
              <a:avLst/>
            </a:prstGeom>
            <a:gradFill flip="none" rotWithShape="1">
              <a:gsLst>
                <a:gs pos="0">
                  <a:srgbClr val="9AB1FB">
                    <a:shade val="30000"/>
                    <a:satMod val="115000"/>
                  </a:srgbClr>
                </a:gs>
                <a:gs pos="50000">
                  <a:srgbClr val="9AB1FB">
                    <a:shade val="67500"/>
                    <a:satMod val="115000"/>
                  </a:srgbClr>
                </a:gs>
                <a:gs pos="100000">
                  <a:srgbClr val="9AB1FB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>
              <a:glow rad="228600">
                <a:srgbClr val="003BF6">
                  <a:alpha val="40000"/>
                </a:srgbClr>
              </a:glow>
            </a:effectLst>
            <a:scene3d>
              <a:camera prst="orthographicFront">
                <a:rot lat="19476000" lon="18882000" rev="3612000"/>
              </a:camera>
              <a:lightRig rig="threePt" dir="t"/>
            </a:scene3d>
            <a:sp3d extrusionH="381000">
              <a:bevelT prst="angle"/>
            </a:sp3d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b="1" dirty="0"/>
                <a:t>02</a:t>
              </a:r>
              <a:endParaRPr lang="ko-KR" altLang="en-US" sz="5400" b="1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050249" y="2663951"/>
              <a:ext cx="1260000" cy="1260000"/>
            </a:xfrm>
            <a:prstGeom prst="roundRect">
              <a:avLst/>
            </a:prstGeom>
            <a:gradFill flip="none" rotWithShape="1">
              <a:gsLst>
                <a:gs pos="0">
                  <a:srgbClr val="CBD3FE">
                    <a:shade val="30000"/>
                    <a:satMod val="115000"/>
                  </a:srgbClr>
                </a:gs>
                <a:gs pos="50000">
                  <a:srgbClr val="CBD3FE">
                    <a:shade val="67500"/>
                    <a:satMod val="115000"/>
                  </a:srgbClr>
                </a:gs>
                <a:gs pos="100000">
                  <a:srgbClr val="CBD3FE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>
              <a:glow rad="228600">
                <a:srgbClr val="7A90FE">
                  <a:alpha val="40000"/>
                </a:srgbClr>
              </a:glow>
            </a:effectLst>
            <a:scene3d>
              <a:camera prst="orthographicFront">
                <a:rot lat="19476000" lon="18882000" rev="3612000"/>
              </a:camera>
              <a:lightRig rig="threePt" dir="t"/>
            </a:scene3d>
            <a:sp3d extrusionH="381000">
              <a:bevelT prst="angle"/>
            </a:sp3d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b="1" dirty="0"/>
                <a:t>03</a:t>
              </a:r>
              <a:endParaRPr lang="ko-KR" altLang="en-US" sz="5400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572000" y="1206631"/>
            <a:ext cx="2708299" cy="1070361"/>
            <a:chOff x="4572000" y="1206631"/>
            <a:chExt cx="2708299" cy="1070361"/>
          </a:xfrm>
        </p:grpSpPr>
        <p:sp>
          <p:nvSpPr>
            <p:cNvPr id="22" name="Google Shape;137;p18"/>
            <p:cNvSpPr/>
            <p:nvPr/>
          </p:nvSpPr>
          <p:spPr>
            <a:xfrm>
              <a:off x="4572000" y="1206631"/>
              <a:ext cx="1382400" cy="34350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92AED0">
                    <a:shade val="30000"/>
                    <a:satMod val="115000"/>
                  </a:srgbClr>
                </a:gs>
                <a:gs pos="50000">
                  <a:srgbClr val="92AED0">
                    <a:shade val="67500"/>
                    <a:satMod val="115000"/>
                  </a:srgbClr>
                </a:gs>
                <a:gs pos="100000">
                  <a:srgbClr val="92AED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wrap="square" lIns="68575" tIns="34275" rIns="68575" bIns="34275" anchor="b" anchorCtr="0">
              <a:noAutofit/>
            </a:bodyPr>
            <a:lstStyle/>
            <a:p>
              <a:pPr marL="0" marR="0" lvl="0" indent="0" algn="ctr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400" b="1" dirty="0">
                  <a:solidFill>
                    <a:schemeClr val="lt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접근성</a:t>
              </a:r>
              <a:endParaRPr sz="1400" dirty="0">
                <a:solidFill>
                  <a:schemeClr val="lt1"/>
                </a:solidFill>
                <a:latin typeface="바탕"/>
                <a:ea typeface="바탕"/>
                <a:cs typeface="바탕"/>
                <a:sym typeface="바탕"/>
              </a:endParaRPr>
            </a:p>
          </p:txBody>
        </p:sp>
        <p:sp>
          <p:nvSpPr>
            <p:cNvPr id="23" name="Google Shape;134;p18"/>
            <p:cNvSpPr txBox="1"/>
            <p:nvPr/>
          </p:nvSpPr>
          <p:spPr>
            <a:xfrm>
              <a:off x="4572000" y="1569736"/>
              <a:ext cx="2708299" cy="707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just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dirty="0">
                  <a:solidFill>
                    <a:srgbClr val="00000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법을 이해하지 못하는</a:t>
              </a:r>
              <a:r>
                <a:rPr lang="en-US" altLang="ko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Batang"/>
                </a:rPr>
                <a:t> </a:t>
              </a:r>
              <a:r>
                <a:rPr lang="ko" sz="1400" dirty="0">
                  <a:solidFill>
                    <a:srgbClr val="00000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노동자도</a:t>
              </a:r>
              <a:endParaRPr lang="en-US" altLang="ko" sz="14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endParaRPr>
            </a:p>
            <a:p>
              <a:pPr marL="0" marR="0" lvl="0" indent="0" algn="just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>
                  <a:solidFill>
                    <a:srgbClr val="00000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신청 가능성을 예측</a:t>
              </a:r>
              <a:endParaRPr sz="1400" b="1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Batang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40708" y="3050567"/>
            <a:ext cx="2050815" cy="1070360"/>
            <a:chOff x="215380" y="2519856"/>
            <a:chExt cx="2050815" cy="1070360"/>
          </a:xfrm>
        </p:grpSpPr>
        <p:sp>
          <p:nvSpPr>
            <p:cNvPr id="25" name="Google Shape;138;p18"/>
            <p:cNvSpPr/>
            <p:nvPr/>
          </p:nvSpPr>
          <p:spPr>
            <a:xfrm>
              <a:off x="215380" y="2519856"/>
              <a:ext cx="1344300" cy="34350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768CD1">
                    <a:shade val="30000"/>
                    <a:satMod val="115000"/>
                  </a:srgbClr>
                </a:gs>
                <a:gs pos="50000">
                  <a:srgbClr val="768CD1">
                    <a:shade val="67500"/>
                    <a:satMod val="115000"/>
                  </a:srgbClr>
                </a:gs>
                <a:gs pos="100000">
                  <a:srgbClr val="768CD1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spcFirstLastPara="1" wrap="square" lIns="68575" tIns="34275" rIns="68575" bIns="34275" anchor="b" anchorCtr="0">
              <a:noAutofit/>
            </a:bodyPr>
            <a:lstStyle/>
            <a:p>
              <a:pPr marL="0" marR="0" lvl="0" indent="0" algn="ctr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간편한 사용</a:t>
              </a:r>
              <a:endParaRPr sz="1400">
                <a:solidFill>
                  <a:schemeClr val="lt1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26" name="Google Shape;135;p18"/>
            <p:cNvSpPr txBox="1"/>
            <p:nvPr/>
          </p:nvSpPr>
          <p:spPr>
            <a:xfrm>
              <a:off x="215380" y="2863356"/>
              <a:ext cx="2050815" cy="726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just">
                <a:lnSpc>
                  <a:spcPct val="160000"/>
                </a:lnSpc>
                <a:buNone/>
                <a:defRPr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1pPr>
            </a:lstStyle>
            <a:p>
              <a:r>
                <a:rPr lang="ko" dirty="0">
                  <a:sym typeface="Malgun Gothic"/>
                </a:rPr>
                <a:t>복잡한 절차 없이</a:t>
              </a:r>
              <a:endParaRPr lang="en-US" altLang="ko" dirty="0">
                <a:sym typeface="Malgun Gothic"/>
              </a:endParaRPr>
            </a:p>
            <a:p>
              <a:r>
                <a:rPr lang="ko" b="1" dirty="0">
                  <a:sym typeface="Malgun Gothic"/>
                </a:rPr>
                <a:t>간편하게</a:t>
              </a:r>
              <a:r>
                <a:rPr lang="en-US" altLang="ko" dirty="0">
                  <a:sym typeface="Batang"/>
                </a:rPr>
                <a:t> </a:t>
              </a:r>
              <a:r>
                <a:rPr lang="ko" dirty="0">
                  <a:sym typeface="Malgun Gothic"/>
                </a:rPr>
                <a:t>서비스</a:t>
              </a:r>
              <a:r>
                <a:rPr lang="en-US" altLang="ko" dirty="0">
                  <a:sym typeface="Malgun Gothic"/>
                </a:rPr>
                <a:t> </a:t>
              </a:r>
              <a:r>
                <a:rPr lang="ko-KR" altLang="en-US" dirty="0">
                  <a:sym typeface="Malgun Gothic"/>
                </a:rPr>
                <a:t>이용</a:t>
              </a:r>
              <a:endParaRPr dirty="0">
                <a:sym typeface="Batang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507784" y="2694557"/>
            <a:ext cx="2245328" cy="1070361"/>
            <a:chOff x="6249518" y="2809439"/>
            <a:chExt cx="2245328" cy="1070361"/>
          </a:xfrm>
        </p:grpSpPr>
        <p:sp>
          <p:nvSpPr>
            <p:cNvPr id="27" name="Google Shape;139;p18"/>
            <p:cNvSpPr/>
            <p:nvPr/>
          </p:nvSpPr>
          <p:spPr>
            <a:xfrm>
              <a:off x="6249518" y="2809439"/>
              <a:ext cx="1344300" cy="34350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9FA7CF">
                    <a:shade val="30000"/>
                    <a:satMod val="115000"/>
                  </a:srgbClr>
                </a:gs>
                <a:gs pos="50000">
                  <a:srgbClr val="9FA7CF">
                    <a:shade val="67500"/>
                    <a:satMod val="115000"/>
                  </a:srgbClr>
                </a:gs>
                <a:gs pos="100000">
                  <a:srgbClr val="9FA7CF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spcFirstLastPara="1" wrap="square" lIns="68575" tIns="34275" rIns="68575" bIns="34275" anchor="b" anchorCtr="0">
              <a:noAutofit/>
            </a:bodyPr>
            <a:lstStyle/>
            <a:p>
              <a:pPr marL="0" marR="0" lvl="0" indent="0" algn="ctr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정보 제공</a:t>
              </a:r>
              <a:endParaRPr sz="1400" dirty="0">
                <a:solidFill>
                  <a:schemeClr val="lt1"/>
                </a:solidFill>
                <a:latin typeface="Batang"/>
                <a:ea typeface="Batang"/>
                <a:cs typeface="Batang"/>
                <a:sym typeface="Batang"/>
              </a:endParaRPr>
            </a:p>
          </p:txBody>
        </p:sp>
        <p:sp>
          <p:nvSpPr>
            <p:cNvPr id="28" name="Google Shape;136;p18"/>
            <p:cNvSpPr txBox="1"/>
            <p:nvPr/>
          </p:nvSpPr>
          <p:spPr>
            <a:xfrm>
              <a:off x="6249518" y="3151239"/>
              <a:ext cx="2245328" cy="728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just">
                <a:lnSpc>
                  <a:spcPct val="160000"/>
                </a:lnSpc>
                <a:buNone/>
                <a:defRPr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1pPr>
            </a:lstStyle>
            <a:p>
              <a:r>
                <a:rPr lang="ko" b="1" dirty="0">
                  <a:sym typeface="Malgun Gothic"/>
                </a:rPr>
                <a:t>산재 판례 데이터 정보 </a:t>
              </a:r>
              <a:r>
                <a:rPr lang="ko" dirty="0">
                  <a:sym typeface="Malgun Gothic"/>
                </a:rPr>
                <a:t>및</a:t>
              </a:r>
              <a:endParaRPr dirty="0">
                <a:sym typeface="Batang"/>
              </a:endParaRPr>
            </a:p>
            <a:p>
              <a:r>
                <a:rPr lang="ko" b="1" dirty="0">
                  <a:sym typeface="Malgun Gothic"/>
                </a:rPr>
                <a:t>노무사 추천 데이터 제공</a:t>
              </a:r>
              <a:endParaRPr b="1" dirty="0">
                <a:sym typeface="Batang"/>
              </a:endParaRPr>
            </a:p>
          </p:txBody>
        </p:sp>
      </p:grpSp>
      <p:cxnSp>
        <p:nvCxnSpPr>
          <p:cNvPr id="10" name="직선 화살표 연결선 9"/>
          <p:cNvCxnSpPr/>
          <p:nvPr/>
        </p:nvCxnSpPr>
        <p:spPr>
          <a:xfrm flipV="1">
            <a:off x="4009686" y="1353763"/>
            <a:ext cx="485532" cy="317926"/>
          </a:xfrm>
          <a:prstGeom prst="straightConnector1">
            <a:avLst/>
          </a:prstGeom>
          <a:ln w="12700">
            <a:solidFill>
              <a:srgbClr val="92AED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922734" y="1671689"/>
            <a:ext cx="1086952" cy="0"/>
          </a:xfrm>
          <a:prstGeom prst="line">
            <a:avLst/>
          </a:prstGeom>
          <a:ln w="12700">
            <a:solidFill>
              <a:srgbClr val="92AE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>
            <a:off x="2068611" y="2863058"/>
            <a:ext cx="581225" cy="359259"/>
          </a:xfrm>
          <a:prstGeom prst="straightConnector1">
            <a:avLst/>
          </a:prstGeom>
          <a:ln w="12700">
            <a:solidFill>
              <a:srgbClr val="768CD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645478" y="2863058"/>
            <a:ext cx="795737" cy="1"/>
          </a:xfrm>
          <a:prstGeom prst="line">
            <a:avLst/>
          </a:prstGeom>
          <a:ln w="12700">
            <a:solidFill>
              <a:srgbClr val="768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6149515" y="2863058"/>
            <a:ext cx="286186" cy="366680"/>
          </a:xfrm>
          <a:prstGeom prst="straightConnector1">
            <a:avLst/>
          </a:prstGeom>
          <a:ln w="12700">
            <a:solidFill>
              <a:srgbClr val="9FA7C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5488747" y="3226784"/>
            <a:ext cx="667748" cy="0"/>
          </a:xfrm>
          <a:prstGeom prst="line">
            <a:avLst/>
          </a:prstGeom>
          <a:ln w="12700">
            <a:solidFill>
              <a:srgbClr val="9FA7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552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DA9DB"/>
            </a:gs>
            <a:gs pos="62000">
              <a:srgbClr val="C6D4ED"/>
            </a:gs>
            <a:gs pos="100000">
              <a:schemeClr val="l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/>
        </p:nvSpPr>
        <p:spPr>
          <a:xfrm>
            <a:off x="314225" y="265125"/>
            <a:ext cx="2352775" cy="749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400" b="1" dirty="0">
                <a:solidFill>
                  <a:schemeClr val="lt1"/>
                </a:solidFill>
              </a:rPr>
              <a:t>2</a:t>
            </a:r>
            <a:r>
              <a:rPr lang="ko" sz="3400" b="1" dirty="0">
                <a:solidFill>
                  <a:schemeClr val="lt1"/>
                </a:solidFill>
              </a:rPr>
              <a:t>. </a:t>
            </a:r>
            <a:r>
              <a:rPr lang="en-US" altLang="ko" sz="3400" b="1" dirty="0">
                <a:solidFill>
                  <a:schemeClr val="lt1"/>
                </a:solidFill>
              </a:rPr>
              <a:t>Dataset</a:t>
            </a:r>
            <a:endParaRPr sz="3400" b="1" dirty="0">
              <a:solidFill>
                <a:schemeClr val="lt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265" y="1031202"/>
            <a:ext cx="6450859" cy="64508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794491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/>
        </p:nvSpPr>
        <p:spPr>
          <a:xfrm>
            <a:off x="887530" y="533415"/>
            <a:ext cx="3726300" cy="42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latin typeface="+mn-lt"/>
                <a:ea typeface="+mj-ea"/>
              </a:rPr>
              <a:t>데이터 활용</a:t>
            </a:r>
            <a:endParaRPr sz="1800" dirty="0">
              <a:solidFill>
                <a:srgbClr val="000000"/>
              </a:solidFill>
              <a:latin typeface="+mn-lt"/>
              <a:ea typeface="+mj-ea"/>
              <a:cs typeface="Batang"/>
              <a:sym typeface="Batang"/>
            </a:endParaRPr>
          </a:p>
        </p:txBody>
      </p:sp>
      <p:sp>
        <p:nvSpPr>
          <p:cNvPr id="152" name="Google Shape;152;p20"/>
          <p:cNvSpPr/>
          <p:nvPr/>
        </p:nvSpPr>
        <p:spPr>
          <a:xfrm rot="5400000">
            <a:off x="199342" y="272145"/>
            <a:ext cx="925290" cy="381000"/>
          </a:xfrm>
          <a:custGeom>
            <a:avLst/>
            <a:gdLst/>
            <a:ahLst/>
            <a:cxnLst/>
            <a:rect l="l" t="t" r="r" b="b"/>
            <a:pathLst>
              <a:path w="1225550" h="508000" extrusionOk="0">
                <a:moveTo>
                  <a:pt x="0" y="508000"/>
                </a:moveTo>
                <a:lnTo>
                  <a:pt x="0" y="0"/>
                </a:lnTo>
                <a:lnTo>
                  <a:pt x="1140883" y="0"/>
                </a:lnTo>
                <a:cubicBezTo>
                  <a:pt x="1187643" y="0"/>
                  <a:pt x="1225550" y="37907"/>
                  <a:pt x="1225550" y="84667"/>
                </a:cubicBezTo>
                <a:lnTo>
                  <a:pt x="1225550" y="423333"/>
                </a:lnTo>
                <a:cubicBezTo>
                  <a:pt x="1225550" y="470093"/>
                  <a:pt x="1187643" y="508000"/>
                  <a:pt x="1140883" y="508000"/>
                </a:cubicBez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436451" y="533425"/>
            <a:ext cx="53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en-US" altLang="ko" sz="2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21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1650184" y="1198904"/>
            <a:ext cx="6790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공공데이터 포털/근로복지공단_산재보험 판례 판결문 조회 서비스 </a:t>
            </a:r>
            <a:endParaRPr sz="11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 </a:t>
            </a:r>
            <a:r>
              <a:rPr lang="ko" sz="8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https://www.data.go.kr/iim/api/selectAPIAcountView.do</a:t>
            </a:r>
            <a:r>
              <a:rPr lang="ko" sz="8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)</a:t>
            </a:r>
            <a:endParaRPr sz="11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471475" y="1211025"/>
            <a:ext cx="1085100" cy="346200"/>
          </a:xfrm>
          <a:prstGeom prst="roundRect">
            <a:avLst>
              <a:gd name="adj" fmla="val 16667"/>
            </a:avLst>
          </a:prstGeom>
          <a:solidFill>
            <a:srgbClr val="8FAA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 데이터</a:t>
            </a:r>
            <a:endParaRPr sz="1100">
              <a:solidFill>
                <a:schemeClr val="lt1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cxnSp>
        <p:nvCxnSpPr>
          <p:cNvPr id="156" name="Google Shape;156;p20"/>
          <p:cNvCxnSpPr/>
          <p:nvPr/>
        </p:nvCxnSpPr>
        <p:spPr>
          <a:xfrm rot="10800000">
            <a:off x="464881" y="1756147"/>
            <a:ext cx="7975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7" name="Google Shape;157;p20"/>
          <p:cNvSpPr/>
          <p:nvPr/>
        </p:nvSpPr>
        <p:spPr>
          <a:xfrm>
            <a:off x="0" y="4755747"/>
            <a:ext cx="9144000" cy="387752"/>
          </a:xfrm>
          <a:prstGeom prst="flowChartProcess">
            <a:avLst/>
          </a:prstGeom>
          <a:solidFill>
            <a:srgbClr val="8FAAD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Sanjae</a:t>
            </a:r>
            <a:endParaRPr sz="1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464875" y="2525619"/>
            <a:ext cx="1791900" cy="19512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8FAADC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6643300" y="2576344"/>
            <a:ext cx="1791900" cy="19512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8FAADC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2524338" y="2287500"/>
            <a:ext cx="1791900" cy="1951200"/>
          </a:xfrm>
          <a:prstGeom prst="roundRect">
            <a:avLst>
              <a:gd name="adj" fmla="val 16667"/>
            </a:avLst>
          </a:prstGeom>
          <a:solidFill>
            <a:srgbClr val="5E7EB2"/>
          </a:solidFill>
          <a:ln w="12700" cap="flat" cmpd="sng">
            <a:solidFill>
              <a:srgbClr val="8FAADC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7150" dist="19050" algn="bl" rotWithShape="0">
              <a:srgbClr val="000000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4583825" y="2576344"/>
            <a:ext cx="1791900" cy="19512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8FAADC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8300" y="2568975"/>
            <a:ext cx="864000" cy="8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/>
        </p:nvSpPr>
        <p:spPr>
          <a:xfrm>
            <a:off x="4721825" y="3941950"/>
            <a:ext cx="15159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5E7EB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예상 금액 산정</a:t>
            </a:r>
            <a:endParaRPr sz="1100" b="1">
              <a:solidFill>
                <a:srgbClr val="5E7EB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2662350" y="3560000"/>
            <a:ext cx="15159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산재 판별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602863" y="3941938"/>
            <a:ext cx="15159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5E7EB2"/>
                </a:solidFill>
                <a:latin typeface="Malgun Gothic"/>
                <a:ea typeface="Malgun Gothic"/>
                <a:cs typeface="Malgun Gothic"/>
                <a:sym typeface="Malgun Gothic"/>
              </a:rPr>
              <a:t>판례문 조회</a:t>
            </a:r>
            <a:endParaRPr sz="1100" b="1">
              <a:solidFill>
                <a:srgbClr val="5E7EB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6781300" y="4018138"/>
            <a:ext cx="15159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5E7EB2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노무사 추천</a:t>
            </a:r>
            <a:endParaRPr sz="1100" b="1">
              <a:solidFill>
                <a:srgbClr val="5E7EB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5">
            <a:alphaModFix amt="67000"/>
          </a:blip>
          <a:stretch>
            <a:fillRect/>
          </a:stretch>
        </p:blipFill>
        <p:spPr>
          <a:xfrm>
            <a:off x="7107250" y="2941388"/>
            <a:ext cx="864000" cy="8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6">
            <a:alphaModFix amt="67000"/>
          </a:blip>
          <a:stretch>
            <a:fillRect/>
          </a:stretch>
        </p:blipFill>
        <p:spPr>
          <a:xfrm>
            <a:off x="4875324" y="2772949"/>
            <a:ext cx="1208900" cy="12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7">
            <a:alphaModFix amt="67000"/>
          </a:blip>
          <a:stretch>
            <a:fillRect/>
          </a:stretch>
        </p:blipFill>
        <p:spPr>
          <a:xfrm>
            <a:off x="835925" y="2785075"/>
            <a:ext cx="1049800" cy="10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/>
          <p:nvPr/>
        </p:nvSpPr>
        <p:spPr>
          <a:xfrm>
            <a:off x="471475" y="1888625"/>
            <a:ext cx="1085100" cy="346200"/>
          </a:xfrm>
          <a:prstGeom prst="roundRect">
            <a:avLst>
              <a:gd name="adj" fmla="val 16667"/>
            </a:avLst>
          </a:prstGeom>
          <a:solidFill>
            <a:srgbClr val="8FAA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서비스</a:t>
            </a:r>
            <a:endParaRPr sz="11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9281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E70ABB0-8251-34AF-FFFC-3C47D9BA0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5" b="1"/>
          <a:stretch/>
        </p:blipFill>
        <p:spPr>
          <a:xfrm>
            <a:off x="1246251" y="1737927"/>
            <a:ext cx="1593091" cy="25397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EF4C4D6-60ED-A59F-14E5-28C93698E7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5" t="1641" r="1363" b="1445"/>
          <a:stretch/>
        </p:blipFill>
        <p:spPr>
          <a:xfrm>
            <a:off x="3703765" y="1737927"/>
            <a:ext cx="1736470" cy="16676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15FE7D-2615-8906-DA4C-DD27D167CA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0" t="1383" b="2139"/>
          <a:stretch/>
        </p:blipFill>
        <p:spPr>
          <a:xfrm>
            <a:off x="6304658" y="1737927"/>
            <a:ext cx="1640178" cy="1667646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DD96DE-8AF6-C5D9-26DB-20F190218255}"/>
              </a:ext>
            </a:extLst>
          </p:cNvPr>
          <p:cNvGrpSpPr/>
          <p:nvPr/>
        </p:nvGrpSpPr>
        <p:grpSpPr>
          <a:xfrm>
            <a:off x="2826022" y="2571750"/>
            <a:ext cx="864423" cy="583356"/>
            <a:chOff x="2589977" y="1661727"/>
            <a:chExt cx="864423" cy="583356"/>
          </a:xfrm>
        </p:grpSpPr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5E27F4F-195D-43E2-2B9B-C84AEF4A1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9977" y="1737927"/>
              <a:ext cx="864423" cy="436036"/>
            </a:xfrm>
            <a:prstGeom prst="bentConnector3">
              <a:avLst/>
            </a:prstGeom>
            <a:ln w="1905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04A3F989-0C26-C4D2-617D-95B74C87F429}"/>
                </a:ext>
              </a:extLst>
            </p:cNvPr>
            <p:cNvCxnSpPr>
              <a:cxnSpLocks/>
            </p:cNvCxnSpPr>
            <p:nvPr/>
          </p:nvCxnSpPr>
          <p:spPr>
            <a:xfrm>
              <a:off x="3409430" y="1661727"/>
              <a:ext cx="0" cy="14224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5D5675E-1AA5-6B33-4C2B-AE30506FE31F}"/>
                </a:ext>
              </a:extLst>
            </p:cNvPr>
            <p:cNvCxnSpPr>
              <a:cxnSpLocks/>
            </p:cNvCxnSpPr>
            <p:nvPr/>
          </p:nvCxnSpPr>
          <p:spPr>
            <a:xfrm>
              <a:off x="2646930" y="2102843"/>
              <a:ext cx="0" cy="14224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Google Shape;151;p20">
            <a:extLst>
              <a:ext uri="{FF2B5EF4-FFF2-40B4-BE49-F238E27FC236}">
                <a16:creationId xmlns:a16="http://schemas.microsoft.com/office/drawing/2014/main" id="{A4399917-3650-5F07-5FA3-284329CFF141}"/>
              </a:ext>
            </a:extLst>
          </p:cNvPr>
          <p:cNvSpPr txBox="1"/>
          <p:nvPr/>
        </p:nvSpPr>
        <p:spPr>
          <a:xfrm>
            <a:off x="887530" y="533415"/>
            <a:ext cx="3726300" cy="42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+mn-lt"/>
                <a:ea typeface="+mj-ea"/>
                <a:cs typeface="Batang"/>
                <a:sym typeface="Batang"/>
              </a:rPr>
              <a:t>ERD</a:t>
            </a:r>
            <a:endParaRPr sz="1800" dirty="0">
              <a:solidFill>
                <a:srgbClr val="000000"/>
              </a:solidFill>
              <a:latin typeface="+mn-lt"/>
              <a:ea typeface="+mj-ea"/>
              <a:cs typeface="Batang"/>
              <a:sym typeface="Batang"/>
            </a:endParaRPr>
          </a:p>
        </p:txBody>
      </p:sp>
      <p:sp>
        <p:nvSpPr>
          <p:cNvPr id="3" name="Google Shape;152;p20">
            <a:extLst>
              <a:ext uri="{FF2B5EF4-FFF2-40B4-BE49-F238E27FC236}">
                <a16:creationId xmlns:a16="http://schemas.microsoft.com/office/drawing/2014/main" id="{D35640B0-84F7-0B24-2206-39EC65DEE852}"/>
              </a:ext>
            </a:extLst>
          </p:cNvPr>
          <p:cNvSpPr/>
          <p:nvPr/>
        </p:nvSpPr>
        <p:spPr>
          <a:xfrm rot="5400000">
            <a:off x="199342" y="272145"/>
            <a:ext cx="925290" cy="381000"/>
          </a:xfrm>
          <a:custGeom>
            <a:avLst/>
            <a:gdLst/>
            <a:ahLst/>
            <a:cxnLst/>
            <a:rect l="l" t="t" r="r" b="b"/>
            <a:pathLst>
              <a:path w="1225550" h="508000" extrusionOk="0">
                <a:moveTo>
                  <a:pt x="0" y="508000"/>
                </a:moveTo>
                <a:lnTo>
                  <a:pt x="0" y="0"/>
                </a:lnTo>
                <a:lnTo>
                  <a:pt x="1140883" y="0"/>
                </a:lnTo>
                <a:cubicBezTo>
                  <a:pt x="1187643" y="0"/>
                  <a:pt x="1225550" y="37907"/>
                  <a:pt x="1225550" y="84667"/>
                </a:cubicBezTo>
                <a:lnTo>
                  <a:pt x="1225550" y="423333"/>
                </a:lnTo>
                <a:cubicBezTo>
                  <a:pt x="1225550" y="470093"/>
                  <a:pt x="1187643" y="508000"/>
                  <a:pt x="1140883" y="508000"/>
                </a:cubicBez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153;p20">
            <a:extLst>
              <a:ext uri="{FF2B5EF4-FFF2-40B4-BE49-F238E27FC236}">
                <a16:creationId xmlns:a16="http://schemas.microsoft.com/office/drawing/2014/main" id="{734E6B38-0950-E5D1-B70E-7BC32D5CC05A}"/>
              </a:ext>
            </a:extLst>
          </p:cNvPr>
          <p:cNvSpPr txBox="1"/>
          <p:nvPr/>
        </p:nvSpPr>
        <p:spPr>
          <a:xfrm>
            <a:off x="436451" y="533425"/>
            <a:ext cx="53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en-US" altLang="ko" sz="2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21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8666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DDF143FA-A448-D45E-7AFE-94C97C398F1D}"/>
              </a:ext>
            </a:extLst>
          </p:cNvPr>
          <p:cNvGrpSpPr/>
          <p:nvPr/>
        </p:nvGrpSpPr>
        <p:grpSpPr>
          <a:xfrm>
            <a:off x="1141047" y="641960"/>
            <a:ext cx="6861906" cy="3859580"/>
            <a:chOff x="855154" y="1220605"/>
            <a:chExt cx="6861906" cy="3859580"/>
          </a:xfrm>
        </p:grpSpPr>
        <p:sp>
          <p:nvSpPr>
            <p:cNvPr id="63" name="오른쪽 대괄호 62"/>
            <p:cNvSpPr/>
            <p:nvPr/>
          </p:nvSpPr>
          <p:spPr>
            <a:xfrm rot="5400000">
              <a:off x="1351535" y="3761201"/>
              <a:ext cx="809698" cy="1802459"/>
            </a:xfrm>
            <a:prstGeom prst="rightBracket">
              <a:avLst>
                <a:gd name="adj" fmla="val 142816"/>
              </a:avLst>
            </a:prstGeom>
            <a:ln>
              <a:solidFill>
                <a:srgbClr val="8FB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5" name="직선 연결선 64"/>
            <p:cNvCxnSpPr/>
            <p:nvPr/>
          </p:nvCxnSpPr>
          <p:spPr>
            <a:xfrm flipV="1">
              <a:off x="855154" y="2226665"/>
              <a:ext cx="0" cy="2030916"/>
            </a:xfrm>
            <a:prstGeom prst="line">
              <a:avLst/>
            </a:prstGeom>
            <a:ln>
              <a:solidFill>
                <a:srgbClr val="8FB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>
              <a:cxnSpLocks/>
            </p:cNvCxnSpPr>
            <p:nvPr/>
          </p:nvCxnSpPr>
          <p:spPr>
            <a:xfrm flipV="1">
              <a:off x="2657614" y="2250998"/>
              <a:ext cx="0" cy="2030916"/>
            </a:xfrm>
            <a:prstGeom prst="line">
              <a:avLst/>
            </a:prstGeom>
            <a:ln>
              <a:solidFill>
                <a:srgbClr val="8FB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오른쪽 대괄호 72"/>
            <p:cNvSpPr/>
            <p:nvPr/>
          </p:nvSpPr>
          <p:spPr>
            <a:xfrm rot="5400000">
              <a:off x="6410982" y="3774106"/>
              <a:ext cx="809698" cy="1802459"/>
            </a:xfrm>
            <a:prstGeom prst="rightBracket">
              <a:avLst>
                <a:gd name="adj" fmla="val 142816"/>
              </a:avLst>
            </a:prstGeom>
            <a:ln>
              <a:solidFill>
                <a:srgbClr val="8FB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직선 연결선 73"/>
            <p:cNvCxnSpPr/>
            <p:nvPr/>
          </p:nvCxnSpPr>
          <p:spPr>
            <a:xfrm flipV="1">
              <a:off x="5914601" y="2239570"/>
              <a:ext cx="0" cy="2030916"/>
            </a:xfrm>
            <a:prstGeom prst="line">
              <a:avLst/>
            </a:prstGeom>
            <a:ln>
              <a:solidFill>
                <a:srgbClr val="8FB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오른쪽 대괄호 76"/>
            <p:cNvSpPr/>
            <p:nvPr/>
          </p:nvSpPr>
          <p:spPr>
            <a:xfrm rot="5400000">
              <a:off x="3920021" y="3774106"/>
              <a:ext cx="809698" cy="1802459"/>
            </a:xfrm>
            <a:prstGeom prst="rightBracket">
              <a:avLst>
                <a:gd name="adj" fmla="val 142816"/>
              </a:avLst>
            </a:prstGeom>
            <a:ln>
              <a:solidFill>
                <a:srgbClr val="8FB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8" name="직선 연결선 77"/>
            <p:cNvCxnSpPr/>
            <p:nvPr/>
          </p:nvCxnSpPr>
          <p:spPr>
            <a:xfrm flipV="1">
              <a:off x="3423640" y="2239570"/>
              <a:ext cx="0" cy="2030916"/>
            </a:xfrm>
            <a:prstGeom prst="line">
              <a:avLst/>
            </a:prstGeom>
            <a:ln>
              <a:solidFill>
                <a:srgbClr val="8FB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7381265" y="1455922"/>
              <a:ext cx="132623" cy="0"/>
            </a:xfrm>
            <a:prstGeom prst="line">
              <a:avLst/>
            </a:prstGeom>
            <a:ln>
              <a:solidFill>
                <a:srgbClr val="8FB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6168207" y="1456174"/>
              <a:ext cx="132623" cy="0"/>
            </a:xfrm>
            <a:prstGeom prst="line">
              <a:avLst/>
            </a:prstGeom>
            <a:ln>
              <a:solidFill>
                <a:srgbClr val="8FB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 flipV="1">
              <a:off x="5226100" y="2258821"/>
              <a:ext cx="0" cy="2030916"/>
            </a:xfrm>
            <a:prstGeom prst="line">
              <a:avLst/>
            </a:prstGeom>
            <a:ln>
              <a:solidFill>
                <a:srgbClr val="8FB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오른쪽 대괄호 84"/>
            <p:cNvSpPr/>
            <p:nvPr/>
          </p:nvSpPr>
          <p:spPr>
            <a:xfrm rot="16200000">
              <a:off x="3920021" y="954712"/>
              <a:ext cx="809698" cy="1802459"/>
            </a:xfrm>
            <a:prstGeom prst="rightBracket">
              <a:avLst>
                <a:gd name="adj" fmla="val 0"/>
              </a:avLst>
            </a:prstGeom>
            <a:ln>
              <a:solidFill>
                <a:srgbClr val="8FB0E9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6" name="직선 연결선 85"/>
            <p:cNvCxnSpPr/>
            <p:nvPr/>
          </p:nvCxnSpPr>
          <p:spPr>
            <a:xfrm flipV="1">
              <a:off x="7717060" y="2263875"/>
              <a:ext cx="0" cy="2030916"/>
            </a:xfrm>
            <a:prstGeom prst="line">
              <a:avLst/>
            </a:prstGeom>
            <a:ln>
              <a:solidFill>
                <a:srgbClr val="8FB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오른쪽 대괄호 86"/>
            <p:cNvSpPr/>
            <p:nvPr/>
          </p:nvSpPr>
          <p:spPr>
            <a:xfrm rot="16200000">
              <a:off x="6410981" y="959766"/>
              <a:ext cx="809698" cy="1802459"/>
            </a:xfrm>
            <a:prstGeom prst="rightBracket">
              <a:avLst>
                <a:gd name="adj" fmla="val 0"/>
              </a:avLst>
            </a:prstGeom>
            <a:ln>
              <a:solidFill>
                <a:srgbClr val="8FB0E9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3669552" y="1232233"/>
              <a:ext cx="1133768" cy="452785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</p:spPr>
          <p:style>
            <a:lnRef idx="2">
              <a:schemeClr val="l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ot="0" vert="horz" wrap="square" lIns="19050" tIns="12700" rIns="19050" bIns="12700" anchor="ctr" anchorCtr="0">
              <a:noAutofit/>
              <a:flatTx/>
            </a:bodyPr>
            <a:lstStyle/>
            <a:p>
              <a:pPr marL="0" marR="0" lvl="0" indent="0" algn="ctr" rtl="0" eaLnBrk="1" latinLnBrk="1" hangingPunct="0">
                <a:lnSpc>
                  <a:spcPct val="120000"/>
                </a:lnSpc>
                <a:spcAft>
                  <a:spcPct val="35000"/>
                </a:spcAft>
                <a:defRPr/>
              </a:pPr>
              <a:r>
                <a:rPr kumimoji="0" lang="ko-KR" altLang="" sz="1000" b="0" i="0" u="none" strike="noStrike" kern="0" cap="none" spc="0" normalizeH="0" baseline="0">
                  <a:solidFill>
                    <a:schemeClr val="lt1"/>
                  </a:solidFill>
                  <a:latin typeface="Arial"/>
                  <a:ea typeface="맑은 고딕"/>
                </a:rPr>
                <a:t>산재 판례 데이터</a:t>
              </a:r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3669552" y="1232233"/>
              <a:ext cx="226753" cy="452785"/>
            </a:xfrm>
            <a:prstGeom prst="roundRect">
              <a:avLst>
                <a:gd name="adj" fmla="val 10000"/>
              </a:avLst>
            </a:prstGeom>
          </p:spPr>
        </p:sp>
        <p:sp>
          <p:nvSpPr>
            <p:cNvPr id="26" name="모서리가 둥근 직사각형 25"/>
            <p:cNvSpPr/>
            <p:nvPr/>
          </p:nvSpPr>
          <p:spPr>
            <a:xfrm>
              <a:off x="6405088" y="1232233"/>
              <a:ext cx="1042489" cy="452785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</p:spPr>
          <p:style>
            <a:lnRef idx="2">
              <a:schemeClr val="l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rot="0" vert="horz" wrap="square" lIns="19050" tIns="12700" rIns="19050" bIns="12700" anchor="ctr" anchorCtr="0">
              <a:noAutofit/>
              <a:flatTx/>
            </a:bodyPr>
            <a:lstStyle/>
            <a:p>
              <a:pPr marL="0" marR="0" lvl="0" indent="0" algn="ctr" rtl="0" eaLnBrk="1" latinLnBrk="1" hangingPunct="0">
                <a:lnSpc>
                  <a:spcPct val="120000"/>
                </a:lnSpc>
                <a:spcAft>
                  <a:spcPct val="35000"/>
                </a:spcAft>
                <a:defRPr/>
              </a:pPr>
              <a:r>
                <a:rPr kumimoji="0" lang="ko-KR" altLang="" sz="1000" b="0" i="0" u="none" strike="noStrike" kern="0" cap="none" spc="0" normalizeH="0" baseline="0">
                  <a:solidFill>
                    <a:schemeClr val="lt1"/>
                  </a:solidFill>
                  <a:latin typeface="Arial"/>
                  <a:ea typeface="맑은 고딕"/>
                </a:rPr>
                <a:t>산재 관련 노무사 데이터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405088" y="1232233"/>
              <a:ext cx="208497" cy="452785"/>
            </a:xfrm>
            <a:prstGeom prst="roundRect">
              <a:avLst>
                <a:gd name="adj" fmla="val 10000"/>
              </a:avLst>
            </a:prstGeom>
          </p:spPr>
        </p:sp>
        <p:cxnSp>
          <p:nvCxnSpPr>
            <p:cNvPr id="98" name="직선 연결선 97"/>
            <p:cNvCxnSpPr/>
            <p:nvPr/>
          </p:nvCxnSpPr>
          <p:spPr>
            <a:xfrm>
              <a:off x="3629155" y="1451005"/>
              <a:ext cx="131306" cy="0"/>
            </a:xfrm>
            <a:prstGeom prst="line">
              <a:avLst/>
            </a:prstGeom>
            <a:ln>
              <a:solidFill>
                <a:srgbClr val="8FB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4880842" y="1451005"/>
              <a:ext cx="131306" cy="0"/>
            </a:xfrm>
            <a:prstGeom prst="line">
              <a:avLst/>
            </a:prstGeom>
            <a:ln>
              <a:solidFill>
                <a:srgbClr val="8FB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6168207" y="1458625"/>
              <a:ext cx="131306" cy="0"/>
            </a:xfrm>
            <a:prstGeom prst="line">
              <a:avLst/>
            </a:prstGeom>
            <a:ln>
              <a:solidFill>
                <a:srgbClr val="8FB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7382582" y="1458625"/>
              <a:ext cx="131306" cy="0"/>
            </a:xfrm>
            <a:prstGeom prst="line">
              <a:avLst/>
            </a:prstGeom>
            <a:ln>
              <a:solidFill>
                <a:srgbClr val="8FB0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오른쪽 대괄호 101"/>
            <p:cNvSpPr/>
            <p:nvPr/>
          </p:nvSpPr>
          <p:spPr>
            <a:xfrm rot="16200000">
              <a:off x="1352194" y="954624"/>
              <a:ext cx="809698" cy="1802459"/>
            </a:xfrm>
            <a:prstGeom prst="rightBracket">
              <a:avLst>
                <a:gd name="adj" fmla="val 0"/>
              </a:avLst>
            </a:prstGeom>
            <a:ln>
              <a:solidFill>
                <a:srgbClr val="8FB0E9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9F7894E-E46B-215C-6273-4A3A9ABEE3B4}"/>
                </a:ext>
              </a:extLst>
            </p:cNvPr>
            <p:cNvGrpSpPr/>
            <p:nvPr/>
          </p:nvGrpSpPr>
          <p:grpSpPr>
            <a:xfrm>
              <a:off x="1176262" y="1220605"/>
              <a:ext cx="6230138" cy="3269748"/>
              <a:chOff x="1176262" y="1220605"/>
              <a:chExt cx="6230138" cy="3269748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1176262" y="1220605"/>
                <a:ext cx="6230137" cy="448012"/>
                <a:chOff x="-1823142" y="1503389"/>
                <a:chExt cx="6230137" cy="448012"/>
              </a:xfrm>
            </p:grpSpPr>
            <p:sp>
              <p:nvSpPr>
                <p:cNvPr id="39" name="모서리가 둥근 직사각형 38"/>
                <p:cNvSpPr/>
                <p:nvPr/>
              </p:nvSpPr>
              <p:spPr>
                <a:xfrm>
                  <a:off x="753437" y="1503389"/>
                  <a:ext cx="1160247" cy="44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FB0E9"/>
                </a:solidFill>
              </p:spPr>
              <p:style>
                <a:lnRef idx="2">
                  <a:schemeClr val="lt1"/>
                </a:lnRef>
                <a:fillRef idx="1">
                  <a:schemeClr val="accent1"/>
                </a:fillRef>
                <a:effectRef idx="0">
                  <a:srgbClr val="000000"/>
                </a:effectRef>
                <a:fontRef idx="minor">
                  <a:schemeClr val="lt1"/>
                </a:fontRef>
              </p:style>
              <p:txBody>
                <a:bodyPr rot="0" vert="horz" wrap="square" lIns="8255" tIns="108013" rIns="8255" bIns="8255" anchor="ctr" anchorCtr="0">
                  <a:noAutofit/>
                  <a:flatTx/>
                </a:bodyPr>
                <a:lstStyle/>
                <a:p>
                  <a:pPr marL="0" marR="0" lvl="0" indent="0" algn="ctr" rtl="0" eaLnBrk="1" latinLnBrk="1" hangingPunct="0">
                    <a:lnSpc>
                      <a:spcPct val="50000"/>
                    </a:lnSpc>
                    <a:spcAft>
                      <a:spcPct val="35000"/>
                    </a:spcAft>
                    <a:defRPr/>
                  </a:pPr>
                  <a:r>
                    <a:rPr kumimoji="0" lang="ko-KR" altLang="" sz="1200" b="1" i="0" u="none" strike="noStrike" kern="0" cap="none" spc="0" normalizeH="0" baseline="0" dirty="0">
                      <a:solidFill>
                        <a:schemeClr val="lt1"/>
                      </a:solidFill>
                      <a:latin typeface="Arial"/>
                      <a:ea typeface="맑은 고딕"/>
                    </a:rPr>
                    <a:t>판례 데이터</a:t>
                  </a:r>
                </a:p>
                <a:p>
                  <a:pPr marL="0" marR="0" lvl="0" indent="0" algn="ctr" rtl="0" eaLnBrk="1" latinLnBrk="1" hangingPunct="0">
                    <a:lnSpc>
                      <a:spcPct val="50000"/>
                    </a:lnSpc>
                    <a:spcAft>
                      <a:spcPct val="35000"/>
                    </a:spcAft>
                    <a:defRPr/>
                  </a:pPr>
                  <a:r>
                    <a:rPr kumimoji="0" lang="ko-KR" altLang="" sz="1200" b="1" i="0" u="none" strike="noStrike" kern="0" cap="none" spc="0" normalizeH="0" baseline="0" dirty="0">
                      <a:solidFill>
                        <a:schemeClr val="lt1"/>
                      </a:solidFill>
                      <a:latin typeface="Arial"/>
                      <a:ea typeface="맑은 고딕"/>
                    </a:rPr>
                    <a:t>요약 및 </a:t>
                  </a:r>
                  <a:r>
                    <a:rPr kumimoji="0" lang="ko-KR" altLang="" sz="1200" b="1" i="0" u="none" strike="noStrike" kern="0" cap="none" spc="0" normalizeH="0" baseline="0" dirty="0" err="1">
                      <a:solidFill>
                        <a:schemeClr val="lt1"/>
                      </a:solidFill>
                      <a:latin typeface="Arial"/>
                      <a:ea typeface="맑은 고딕"/>
                    </a:rPr>
                    <a:t>임베</a:t>
                  </a:r>
                  <a:r>
                    <a:rPr lang="ko-KR" altLang="en-US" sz="1200" b="1" dirty="0" err="1">
                      <a:latin typeface="Arial"/>
                      <a:ea typeface="맑은 고딕"/>
                    </a:rPr>
                    <a:t>딩</a:t>
                  </a:r>
                  <a:endParaRPr kumimoji="0" lang="ko-KR" altLang="" sz="1200" b="1" i="0" u="none" strike="noStrike" kern="0" cap="none" spc="0" normalizeH="0" baseline="0" dirty="0">
                    <a:solidFill>
                      <a:schemeClr val="lt1"/>
                    </a:solidFill>
                    <a:latin typeface="Arial"/>
                    <a:ea typeface="맑은 고딕"/>
                  </a:endParaRPr>
                </a:p>
              </p:txBody>
            </p:sp>
            <p:sp>
              <p:nvSpPr>
                <p:cNvPr id="38" name="모서리가 둥근 직사각형 37"/>
                <p:cNvSpPr/>
                <p:nvPr/>
              </p:nvSpPr>
              <p:spPr>
                <a:xfrm>
                  <a:off x="-1823142" y="1503389"/>
                  <a:ext cx="1160247" cy="44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FB0E9"/>
                </a:solidFill>
              </p:spPr>
              <p:style>
                <a:lnRef idx="2">
                  <a:schemeClr val="lt1"/>
                </a:lnRef>
                <a:fillRef idx="1">
                  <a:schemeClr val="accent1"/>
                </a:fillRef>
                <a:effectRef idx="0">
                  <a:srgbClr val="000000"/>
                </a:effectRef>
                <a:fontRef idx="minor">
                  <a:schemeClr val="lt1"/>
                </a:fontRef>
              </p:style>
              <p:txBody>
                <a:bodyPr rot="0" vert="horz" wrap="square" lIns="8255" tIns="72009" rIns="8255" bIns="72000" anchor="ctr" anchorCtr="0">
                  <a:noAutofit/>
                  <a:flatTx/>
                </a:bodyPr>
                <a:lstStyle/>
                <a:p>
                  <a:pPr marL="0" marR="0" lvl="0" indent="0" algn="ctr" rtl="0" eaLnBrk="1" latinLnBrk="1" hangingPunct="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kumimoji="0" lang="ko-KR" altLang="en-US" sz="1200" b="1" i="0" u="none" strike="noStrike" kern="0" cap="none" spc="0" normalizeH="0" baseline="0" dirty="0">
                      <a:solidFill>
                        <a:schemeClr val="lt1"/>
                      </a:solidFill>
                      <a:latin typeface="Arial"/>
                      <a:ea typeface="맑은 고딕"/>
                    </a:rPr>
                    <a:t>산재 </a:t>
                  </a:r>
                  <a:r>
                    <a:rPr kumimoji="0" lang="ko-KR" altLang="" sz="1200" b="1" i="0" u="none" strike="noStrike" kern="0" cap="none" spc="0" normalizeH="0" baseline="0" dirty="0">
                      <a:solidFill>
                        <a:schemeClr val="lt1"/>
                      </a:solidFill>
                      <a:latin typeface="Arial"/>
                      <a:ea typeface="맑은 고딕"/>
                    </a:rPr>
                    <a:t>판례</a:t>
                  </a:r>
                </a:p>
                <a:p>
                  <a:pPr marL="0" marR="0" lvl="0" indent="0" algn="ctr" rtl="0" eaLnBrk="1" latinLnBrk="1" hangingPunct="0">
                    <a:lnSpc>
                      <a:spcPct val="50000"/>
                    </a:lnSpc>
                    <a:spcAft>
                      <a:spcPct val="35000"/>
                    </a:spcAft>
                    <a:defRPr/>
                  </a:pPr>
                  <a:r>
                    <a:rPr kumimoji="0" lang="ko-KR" altLang="" sz="1200" b="1" i="0" u="none" strike="noStrike" kern="0" cap="none" spc="0" normalizeH="0" baseline="0" dirty="0">
                      <a:solidFill>
                        <a:schemeClr val="lt1"/>
                      </a:solidFill>
                      <a:latin typeface="Arial"/>
                      <a:ea typeface="맑은 고딕"/>
                    </a:rPr>
                    <a:t>데이터</a:t>
                  </a:r>
                </a:p>
              </p:txBody>
            </p:sp>
            <p:sp>
              <p:nvSpPr>
                <p:cNvPr id="40" name="모서리가 둥근 직사각형 39"/>
                <p:cNvSpPr/>
                <p:nvPr/>
              </p:nvSpPr>
              <p:spPr>
                <a:xfrm>
                  <a:off x="3246748" y="1503389"/>
                  <a:ext cx="1160247" cy="44801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8FB0E9"/>
                </a:solidFill>
              </p:spPr>
              <p:style>
                <a:lnRef idx="2">
                  <a:schemeClr val="lt1"/>
                </a:lnRef>
                <a:fillRef idx="1">
                  <a:schemeClr val="accent1"/>
                </a:fillRef>
                <a:effectRef idx="0">
                  <a:srgbClr val="000000"/>
                </a:effectRef>
                <a:fontRef idx="minor">
                  <a:schemeClr val="lt1"/>
                </a:fontRef>
              </p:style>
              <p:txBody>
                <a:bodyPr rot="0" vert="horz" wrap="square" lIns="8255" tIns="108013" rIns="8255" bIns="8255" anchor="t" anchorCtr="0">
                  <a:noAutofit/>
                  <a:flatTx/>
                </a:bodyPr>
                <a:lstStyle/>
                <a:p>
                  <a:pPr marL="0" marR="0" lvl="0" indent="0" algn="ctr" rtl="0" eaLnBrk="1" latinLnBrk="1" hangingPunct="0">
                    <a:lnSpc>
                      <a:spcPct val="120000"/>
                    </a:lnSpc>
                    <a:spcAft>
                      <a:spcPct val="35000"/>
                    </a:spcAft>
                    <a:defRPr/>
                  </a:pPr>
                  <a:r>
                    <a:rPr kumimoji="0" lang="ko-KR" altLang="" sz="1200" b="1" i="0" u="none" strike="noStrike" kern="0" cap="none" spc="0" normalizeH="0" baseline="0" dirty="0">
                      <a:solidFill>
                        <a:schemeClr val="lt1"/>
                      </a:solidFill>
                      <a:latin typeface="Arial"/>
                      <a:ea typeface="맑은 고딕"/>
                    </a:rPr>
                    <a:t>노무사 데이터</a:t>
                  </a:r>
                </a:p>
              </p:txBody>
            </p:sp>
          </p:grp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8F76F3D8-EF68-305D-1F0B-5BA4E34EBFE8}"/>
                  </a:ext>
                </a:extLst>
              </p:cNvPr>
              <p:cNvSpPr/>
              <p:nvPr/>
            </p:nvSpPr>
            <p:spPr>
              <a:xfrm>
                <a:off x="1176262" y="1857502"/>
                <a:ext cx="1160247" cy="295855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법원이름</a:t>
                </a: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2B75DC1F-A394-3205-110D-1D38B30FC279}"/>
                  </a:ext>
                </a:extLst>
              </p:cNvPr>
              <p:cNvSpPr/>
              <p:nvPr/>
            </p:nvSpPr>
            <p:spPr>
              <a:xfrm>
                <a:off x="1176262" y="2191359"/>
                <a:ext cx="1160247" cy="295855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판결 결과</a:t>
                </a: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BAAEBC8C-AECA-3714-C744-A8F99B417E3A}"/>
                  </a:ext>
                </a:extLst>
              </p:cNvPr>
              <p:cNvSpPr/>
              <p:nvPr/>
            </p:nvSpPr>
            <p:spPr>
              <a:xfrm>
                <a:off x="1176262" y="2525216"/>
                <a:ext cx="1160247" cy="295855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사건 유형</a:t>
                </a:r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806A1ECA-034C-EE26-0695-589335484BFC}"/>
                  </a:ext>
                </a:extLst>
              </p:cNvPr>
              <p:cNvSpPr/>
              <p:nvPr/>
            </p:nvSpPr>
            <p:spPr>
              <a:xfrm>
                <a:off x="1176262" y="2859073"/>
                <a:ext cx="1160247" cy="295855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질병 및 구분</a:t>
                </a: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78D95566-C74B-816E-9A7B-EC9B180FBB7B}"/>
                  </a:ext>
                </a:extLst>
              </p:cNvPr>
              <p:cNvSpPr/>
              <p:nvPr/>
            </p:nvSpPr>
            <p:spPr>
              <a:xfrm>
                <a:off x="1176262" y="3192930"/>
                <a:ext cx="1160247" cy="295855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판결 내용</a:t>
                </a:r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C3B6684B-2027-0CD1-406A-96401D4F2ECE}"/>
                  </a:ext>
                </a:extLst>
              </p:cNvPr>
              <p:cNvSpPr/>
              <p:nvPr/>
            </p:nvSpPr>
            <p:spPr>
              <a:xfrm>
                <a:off x="1176262" y="3526787"/>
                <a:ext cx="1160247" cy="295855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판결 제목</a:t>
                </a:r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A950B929-BFEC-7226-6C8C-8288FB75868C}"/>
                  </a:ext>
                </a:extLst>
              </p:cNvPr>
              <p:cNvSpPr/>
              <p:nvPr/>
            </p:nvSpPr>
            <p:spPr>
              <a:xfrm>
                <a:off x="1176262" y="3860644"/>
                <a:ext cx="1160247" cy="295855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사건번호</a:t>
                </a: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7F5D0F03-CAB8-7F90-86AE-3D98E7021E15}"/>
                  </a:ext>
                </a:extLst>
              </p:cNvPr>
              <p:cNvSpPr/>
              <p:nvPr/>
            </p:nvSpPr>
            <p:spPr>
              <a:xfrm>
                <a:off x="1176262" y="4194498"/>
                <a:ext cx="1160247" cy="295855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인덱스</a:t>
                </a:r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5FA75644-ADA0-AF91-4299-D11AA351E3D1}"/>
                  </a:ext>
                </a:extLst>
              </p:cNvPr>
              <p:cNvSpPr/>
              <p:nvPr/>
            </p:nvSpPr>
            <p:spPr>
              <a:xfrm>
                <a:off x="3760650" y="1857502"/>
                <a:ext cx="1160247" cy="295855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판결 결과</a:t>
                </a: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D9829633-0DE0-9F97-3AD9-D66FD8366D05}"/>
                  </a:ext>
                </a:extLst>
              </p:cNvPr>
              <p:cNvSpPr/>
              <p:nvPr/>
            </p:nvSpPr>
            <p:spPr>
              <a:xfrm>
                <a:off x="3760650" y="2441751"/>
                <a:ext cx="1160247" cy="295855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사건 유형</a:t>
                </a:r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FFBE4500-7342-1E94-0F2C-4B9EA729C81E}"/>
                  </a:ext>
                </a:extLst>
              </p:cNvPr>
              <p:cNvSpPr/>
              <p:nvPr/>
            </p:nvSpPr>
            <p:spPr>
              <a:xfrm>
                <a:off x="3760650" y="3026000"/>
                <a:ext cx="1160247" cy="295855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판결 내용 요약</a:t>
                </a: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7E513DE3-EEF8-938E-4273-92D73BDE29C5}"/>
                  </a:ext>
                </a:extLst>
              </p:cNvPr>
              <p:cNvSpPr/>
              <p:nvPr/>
            </p:nvSpPr>
            <p:spPr>
              <a:xfrm>
                <a:off x="3760650" y="4194498"/>
                <a:ext cx="1160247" cy="295855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인덱스</a:t>
                </a:r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2217ACC4-3D49-9178-F4AF-CED661114E5F}"/>
                  </a:ext>
                </a:extLst>
              </p:cNvPr>
              <p:cNvSpPr/>
              <p:nvPr/>
            </p:nvSpPr>
            <p:spPr>
              <a:xfrm>
                <a:off x="3760649" y="3610249"/>
                <a:ext cx="1160247" cy="295855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err="1">
                    <a:solidFill>
                      <a:schemeClr val="tx1"/>
                    </a:solidFill>
                  </a:rPr>
                  <a:t>임베딩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 값</a:t>
                </a: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E4EBBCC9-F229-0CDA-E982-A69BF9FA836B}"/>
                  </a:ext>
                </a:extLst>
              </p:cNvPr>
              <p:cNvSpPr/>
              <p:nvPr/>
            </p:nvSpPr>
            <p:spPr>
              <a:xfrm>
                <a:off x="6246153" y="1857502"/>
                <a:ext cx="1160247" cy="295855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인물 사진</a:t>
                </a: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C8B1A153-AA2D-DAB4-4E73-FD71F6FF7454}"/>
                  </a:ext>
                </a:extLst>
              </p:cNvPr>
              <p:cNvSpPr/>
              <p:nvPr/>
            </p:nvSpPr>
            <p:spPr>
              <a:xfrm>
                <a:off x="6246153" y="2441751"/>
                <a:ext cx="1160247" cy="295855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이름</a:t>
                </a:r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66715DD8-6856-85C6-B53A-BC7AA7806130}"/>
                  </a:ext>
                </a:extLst>
              </p:cNvPr>
              <p:cNvSpPr/>
              <p:nvPr/>
            </p:nvSpPr>
            <p:spPr>
              <a:xfrm>
                <a:off x="6246153" y="3026000"/>
                <a:ext cx="1160247" cy="295855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전화번호</a:t>
                </a:r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16BF34E8-522B-E605-903E-85829828217F}"/>
                  </a:ext>
                </a:extLst>
              </p:cNvPr>
              <p:cNvSpPr/>
              <p:nvPr/>
            </p:nvSpPr>
            <p:spPr>
              <a:xfrm>
                <a:off x="6246153" y="4194498"/>
                <a:ext cx="1160247" cy="295855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주소</a:t>
                </a:r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5B1F2D67-088C-1E20-51E2-B1CC8CADD1B2}"/>
                  </a:ext>
                </a:extLst>
              </p:cNvPr>
              <p:cNvSpPr/>
              <p:nvPr/>
            </p:nvSpPr>
            <p:spPr>
              <a:xfrm>
                <a:off x="6246152" y="3610249"/>
                <a:ext cx="1160247" cy="295855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이메일</a:t>
                </a:r>
              </a:p>
            </p:txBody>
          </p:sp>
        </p:grp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E634553-3AD8-B56E-4460-33C93FF724A2}"/>
              </a:ext>
            </a:extLst>
          </p:cNvPr>
          <p:cNvCxnSpPr>
            <a:cxnSpLocks/>
            <a:stCxn id="34" idx="3"/>
            <a:endCxn id="44" idx="1"/>
          </p:cNvCxnSpPr>
          <p:nvPr/>
        </p:nvCxnSpPr>
        <p:spPr>
          <a:xfrm flipV="1">
            <a:off x="2622402" y="2595283"/>
            <a:ext cx="1424141" cy="500787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FF094CA-93E5-3638-6FED-ECE61A24E995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 flipH="1">
            <a:off x="4626666" y="2743210"/>
            <a:ext cx="1" cy="288394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49C2B22-546D-ED47-75EC-E65DFC3B5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732"/>
            <a:ext cx="9144000" cy="39610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04EDD5-C582-94CA-A3E4-640029CE0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6951"/>
            <a:ext cx="9144000" cy="47095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AF3841-E9CA-3ADB-5865-FF0B5E647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9228"/>
            <a:ext cx="9144000" cy="466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6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xit" presetSubtype="1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00"/>
                            </p:stCondLst>
                            <p:childTnLst>
                              <p:par>
                                <p:cTn id="1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xit" presetSubtype="1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6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xit" presetSubtype="3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strips(upRight)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xit" presetSubtype="3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strips(upRight)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6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1126</TotalTime>
  <Words>806</Words>
  <Application>Microsoft Office PowerPoint</Application>
  <PresentationFormat>화면 슬라이드 쇼(16:9)</PresentationFormat>
  <Paragraphs>213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맑은 고딕</vt:lpstr>
      <vt:lpstr>맑은 고딕</vt:lpstr>
      <vt:lpstr>Batang</vt:lpstr>
      <vt:lpstr>Batang</vt:lpstr>
      <vt:lpstr>함초롬바탕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원진 김</cp:lastModifiedBy>
  <cp:revision>90</cp:revision>
  <dcterms:modified xsi:type="dcterms:W3CDTF">2024-08-02T04:40:01Z</dcterms:modified>
  <cp:version/>
</cp:coreProperties>
</file>